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mp4" ContentType="video/mp4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</p:sldMasterIdLst>
  <p:notesMasterIdLst>
    <p:notesMasterId r:id="rId26"/>
  </p:notesMasterIdLst>
  <p:handoutMasterIdLst>
    <p:handoutMasterId r:id="rId27"/>
  </p:handoutMasterIdLst>
  <p:sldIdLst>
    <p:sldId id="1308" r:id="rId5"/>
    <p:sldId id="1353" r:id="rId6"/>
    <p:sldId id="1387" r:id="rId7"/>
    <p:sldId id="1355" r:id="rId8"/>
    <p:sldId id="1249" r:id="rId9"/>
    <p:sldId id="1395" r:id="rId10"/>
    <p:sldId id="1401" r:id="rId11"/>
    <p:sldId id="1396" r:id="rId12"/>
    <p:sldId id="1402" r:id="rId13"/>
    <p:sldId id="1397" r:id="rId14"/>
    <p:sldId id="1403" r:id="rId15"/>
    <p:sldId id="1356" r:id="rId16"/>
    <p:sldId id="1314" r:id="rId17"/>
    <p:sldId id="1357" r:id="rId18"/>
    <p:sldId id="1388" r:id="rId19"/>
    <p:sldId id="1317" r:id="rId20"/>
    <p:sldId id="1398" r:id="rId21"/>
    <p:sldId id="1392" r:id="rId22"/>
    <p:sldId id="1394" r:id="rId23"/>
    <p:sldId id="1391" r:id="rId24"/>
    <p:sldId id="1400" r:id="rId25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hite Template" id="{5B0B8DFF-57E5-4D4B-BA72-542DF84B8E2F}">
          <p14:sldIdLst>
            <p14:sldId id="1308"/>
            <p14:sldId id="1353"/>
            <p14:sldId id="1387"/>
            <p14:sldId id="1355"/>
            <p14:sldId id="1249"/>
            <p14:sldId id="1395"/>
            <p14:sldId id="1401"/>
            <p14:sldId id="1396"/>
            <p14:sldId id="1402"/>
            <p14:sldId id="1397"/>
            <p14:sldId id="1403"/>
            <p14:sldId id="1356"/>
            <p14:sldId id="1314"/>
            <p14:sldId id="1357"/>
            <p14:sldId id="1388"/>
            <p14:sldId id="1317"/>
            <p14:sldId id="1398"/>
            <p14:sldId id="1392"/>
            <p14:sldId id="1394"/>
            <p14:sldId id="1391"/>
            <p14:sldId id="140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900"/>
    <a:srgbClr val="0078D7"/>
    <a:srgbClr val="5B5B5B"/>
    <a:srgbClr val="E4F3FF"/>
    <a:srgbClr val="96BAD7"/>
    <a:srgbClr val="000000"/>
    <a:srgbClr val="040404"/>
    <a:srgbClr val="D0DDFC"/>
    <a:srgbClr val="00BCF2"/>
    <a:srgbClr val="00B2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01" autoAdjust="0"/>
    <p:restoredTop sz="69932" autoAdjust="0"/>
  </p:normalViewPr>
  <p:slideViewPr>
    <p:cSldViewPr>
      <p:cViewPr>
        <p:scale>
          <a:sx n="104" d="100"/>
          <a:sy n="104" d="100"/>
        </p:scale>
        <p:origin x="1664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67" d="100"/>
          <a:sy n="67" d="100"/>
        </p:scale>
        <p:origin x="3043" y="43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commentAuthors" Target="commentAuthors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>
                <a:solidFill>
                  <a:srgbClr val="5B5B5B"/>
                </a:solidFill>
              </a:rPr>
              <a:t>Accuracy vs #</a:t>
            </a:r>
            <a:r>
              <a:rPr lang="en-US" baseline="0" dirty="0" smtClean="0">
                <a:solidFill>
                  <a:srgbClr val="5B5B5B"/>
                </a:solidFill>
              </a:rPr>
              <a:t> </a:t>
            </a:r>
            <a:r>
              <a:rPr lang="en-US" dirty="0" smtClean="0">
                <a:solidFill>
                  <a:srgbClr val="5B5B5B"/>
                </a:solidFill>
              </a:rPr>
              <a:t>Chasers for</a:t>
            </a:r>
            <a:r>
              <a:rPr lang="en-US" baseline="0" dirty="0" smtClean="0">
                <a:solidFill>
                  <a:srgbClr val="5B5B5B"/>
                </a:solidFill>
              </a:rPr>
              <a:t> Select Agents</a:t>
            </a:r>
            <a:endParaRPr lang="en-US" dirty="0">
              <a:solidFill>
                <a:srgbClr val="5B5B5B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Agent 1 - Simple Serial Exhaustive</c:v>
                </c:pt>
              </c:strCache>
            </c:strRef>
          </c:tx>
          <c:spPr>
            <a:ln w="28575" cap="rnd">
              <a:solidFill>
                <a:srgbClr val="0078D7"/>
              </a:solidFill>
              <a:round/>
            </a:ln>
            <a:effectLst/>
          </c:spPr>
          <c:marker>
            <c:symbol val="plus"/>
            <c:size val="10"/>
            <c:spPr>
              <a:noFill/>
              <a:ln w="12700">
                <a:solidFill>
                  <a:srgbClr val="0078D7"/>
                </a:solidFill>
              </a:ln>
              <a:effectLst/>
            </c:spPr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0.64</c:v>
                </c:pt>
                <c:pt idx="1">
                  <c:v>0.47</c:v>
                </c:pt>
                <c:pt idx="2">
                  <c:v>0.35</c:v>
                </c:pt>
                <c:pt idx="3">
                  <c:v>0.325</c:v>
                </c:pt>
                <c:pt idx="4">
                  <c:v>0.285</c:v>
                </c:pt>
                <c:pt idx="5">
                  <c:v>0.25</c:v>
                </c:pt>
                <c:pt idx="6">
                  <c:v>0.24</c:v>
                </c:pt>
                <c:pt idx="7">
                  <c:v>0.21</c:v>
                </c:pt>
                <c:pt idx="8">
                  <c:v>0.19</c:v>
                </c:pt>
                <c:pt idx="9">
                  <c:v>0.15</c:v>
                </c:pt>
                <c:pt idx="10">
                  <c:v>0.146</c:v>
                </c:pt>
                <c:pt idx="11">
                  <c:v>0.145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Agent 5 - Omniscient</c:v>
                </c:pt>
              </c:strCache>
            </c:strRef>
          </c:tx>
          <c:spPr>
            <a:ln w="28575" cap="rnd">
              <a:solidFill>
                <a:srgbClr val="FFB900"/>
              </a:solidFill>
              <a:round/>
            </a:ln>
            <a:effectLst/>
          </c:spPr>
          <c:marker>
            <c:symbol val="square"/>
            <c:size val="8"/>
            <c:spPr>
              <a:noFill/>
              <a:ln w="9525">
                <a:solidFill>
                  <a:srgbClr val="FFB900"/>
                </a:solidFill>
              </a:ln>
              <a:effectLst/>
            </c:spPr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0.697</c:v>
                </c:pt>
                <c:pt idx="1">
                  <c:v>0.689</c:v>
                </c:pt>
                <c:pt idx="2">
                  <c:v>0.665</c:v>
                </c:pt>
                <c:pt idx="3">
                  <c:v>0.65</c:v>
                </c:pt>
                <c:pt idx="4">
                  <c:v>0.698</c:v>
                </c:pt>
                <c:pt idx="5">
                  <c:v>0.68</c:v>
                </c:pt>
                <c:pt idx="6">
                  <c:v>0.67</c:v>
                </c:pt>
                <c:pt idx="7">
                  <c:v>0.65</c:v>
                </c:pt>
                <c:pt idx="8">
                  <c:v>0.673</c:v>
                </c:pt>
                <c:pt idx="9">
                  <c:v>0.67</c:v>
                </c:pt>
                <c:pt idx="10">
                  <c:v>0.64</c:v>
                </c:pt>
                <c:pt idx="11">
                  <c:v>0.635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</c:numCache>
            </c:numRef>
          </c:cat>
          <c:val>
            <c:numRef>
              <c:f>Sheet1!$D$2:$D$13</c:f>
              <c:numCache>
                <c:formatCode>General</c:formatCode>
                <c:ptCount val="12"/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73291840"/>
        <c:axId val="1032461712"/>
      </c:lineChart>
      <c:catAx>
        <c:axId val="8732918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rgbClr val="5B5B5B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>
                    <a:solidFill>
                      <a:srgbClr val="5B5B5B"/>
                    </a:solidFill>
                  </a:rPr>
                  <a:t>Number of Chasers</a:t>
                </a:r>
                <a:endParaRPr lang="en-US" dirty="0">
                  <a:solidFill>
                    <a:srgbClr val="5B5B5B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rgbClr val="5B5B5B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5B5B5B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2461712"/>
        <c:crosses val="autoZero"/>
        <c:auto val="1"/>
        <c:lblAlgn val="ctr"/>
        <c:lblOffset val="100"/>
        <c:noMultiLvlLbl val="0"/>
      </c:catAx>
      <c:valAx>
        <c:axId val="103246171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rgbClr val="5B5B5B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>
                    <a:solidFill>
                      <a:srgbClr val="5B5B5B"/>
                    </a:solidFill>
                  </a:rPr>
                  <a:t>Accuracy (Proportion Correct)</a:t>
                </a:r>
                <a:endParaRPr lang="en-US" dirty="0">
                  <a:solidFill>
                    <a:srgbClr val="5B5B5B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rgbClr val="5B5B5B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5B5B5B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3291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5B5B5B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>
                <a:solidFill>
                  <a:srgbClr val="5B5B5B"/>
                </a:solidFill>
              </a:rPr>
              <a:t>Reaction Time</a:t>
            </a:r>
            <a:r>
              <a:rPr lang="en-US" baseline="0" dirty="0" smtClean="0">
                <a:solidFill>
                  <a:srgbClr val="5B5B5B"/>
                </a:solidFill>
              </a:rPr>
              <a:t> </a:t>
            </a:r>
            <a:r>
              <a:rPr lang="en-US" dirty="0" smtClean="0">
                <a:solidFill>
                  <a:srgbClr val="5B5B5B"/>
                </a:solidFill>
              </a:rPr>
              <a:t>vs # Chasers for</a:t>
            </a:r>
            <a:r>
              <a:rPr lang="en-US" baseline="0" dirty="0" smtClean="0">
                <a:solidFill>
                  <a:srgbClr val="5B5B5B"/>
                </a:solidFill>
              </a:rPr>
              <a:t> Select Agents</a:t>
            </a:r>
            <a:endParaRPr lang="en-US" dirty="0">
              <a:solidFill>
                <a:srgbClr val="5B5B5B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Agent 1 - Simple Serial Exhaustive</c:v>
                </c:pt>
              </c:strCache>
            </c:strRef>
          </c:tx>
          <c:spPr>
            <a:ln w="28575" cap="rnd">
              <a:solidFill>
                <a:srgbClr val="0078D7"/>
              </a:solidFill>
              <a:round/>
            </a:ln>
            <a:effectLst/>
          </c:spPr>
          <c:marker>
            <c:symbol val="plus"/>
            <c:size val="10"/>
            <c:spPr>
              <a:noFill/>
              <a:ln w="12700">
                <a:solidFill>
                  <a:srgbClr val="0078D7"/>
                </a:solidFill>
              </a:ln>
              <a:effectLst/>
            </c:spPr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57.0</c:v>
                </c:pt>
                <c:pt idx="1">
                  <c:v>76.0</c:v>
                </c:pt>
                <c:pt idx="2">
                  <c:v>88.0</c:v>
                </c:pt>
                <c:pt idx="3">
                  <c:v>91.0</c:v>
                </c:pt>
                <c:pt idx="4">
                  <c:v>100.0</c:v>
                </c:pt>
                <c:pt idx="5">
                  <c:v>89.0</c:v>
                </c:pt>
                <c:pt idx="6">
                  <c:v>105.0</c:v>
                </c:pt>
                <c:pt idx="7">
                  <c:v>111.0</c:v>
                </c:pt>
                <c:pt idx="8">
                  <c:v>128.0</c:v>
                </c:pt>
                <c:pt idx="9">
                  <c:v>120.0</c:v>
                </c:pt>
                <c:pt idx="10">
                  <c:v>148.0</c:v>
                </c:pt>
                <c:pt idx="11">
                  <c:v>81.0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Agent 5 - Omniscient</c:v>
                </c:pt>
              </c:strCache>
            </c:strRef>
          </c:tx>
          <c:spPr>
            <a:ln w="28575" cap="rnd">
              <a:solidFill>
                <a:srgbClr val="FFB900"/>
              </a:solidFill>
              <a:round/>
            </a:ln>
            <a:effectLst/>
          </c:spPr>
          <c:marker>
            <c:symbol val="square"/>
            <c:size val="8"/>
            <c:spPr>
              <a:noFill/>
              <a:ln w="9525">
                <a:solidFill>
                  <a:srgbClr val="FFB900"/>
                </a:solidFill>
              </a:ln>
              <a:effectLst/>
            </c:spPr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</c:numCache>
            </c:numRef>
          </c:cat>
          <c:val>
            <c:numRef>
              <c:f>Sheet1!$C$2:$C$13</c:f>
              <c:numCache>
                <c:formatCode>General</c:formatCode>
                <c:ptCount val="12"/>
                <c:pt idx="0">
                  <c:v>55.0</c:v>
                </c:pt>
                <c:pt idx="1">
                  <c:v>57.0</c:v>
                </c:pt>
                <c:pt idx="2">
                  <c:v>54.0</c:v>
                </c:pt>
                <c:pt idx="3">
                  <c:v>49.0</c:v>
                </c:pt>
                <c:pt idx="4">
                  <c:v>57.0</c:v>
                </c:pt>
                <c:pt idx="5">
                  <c:v>56.0</c:v>
                </c:pt>
                <c:pt idx="6">
                  <c:v>57.0</c:v>
                </c:pt>
                <c:pt idx="7">
                  <c:v>47.0</c:v>
                </c:pt>
                <c:pt idx="8">
                  <c:v>55.0</c:v>
                </c:pt>
                <c:pt idx="9">
                  <c:v>56.0</c:v>
                </c:pt>
                <c:pt idx="10">
                  <c:v>46.0</c:v>
                </c:pt>
                <c:pt idx="11">
                  <c:v>56.0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</c:numCache>
            </c:numRef>
          </c:cat>
          <c:val>
            <c:numRef>
              <c:f>Sheet1!$D$2:$D$13</c:f>
              <c:numCache>
                <c:formatCode>General</c:formatCode>
                <c:ptCount val="12"/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34673328"/>
        <c:axId val="1034677520"/>
      </c:lineChart>
      <c:catAx>
        <c:axId val="10346733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rgbClr val="5B5B5B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>
                    <a:solidFill>
                      <a:srgbClr val="5B5B5B"/>
                    </a:solidFill>
                  </a:rPr>
                  <a:t>Number of Chasers</a:t>
                </a:r>
                <a:endParaRPr lang="en-US" dirty="0">
                  <a:solidFill>
                    <a:srgbClr val="5B5B5B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rgbClr val="5B5B5B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5B5B5B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4677520"/>
        <c:crosses val="autoZero"/>
        <c:auto val="1"/>
        <c:lblAlgn val="ctr"/>
        <c:lblOffset val="100"/>
        <c:noMultiLvlLbl val="0"/>
      </c:catAx>
      <c:valAx>
        <c:axId val="10346775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rgbClr val="5B5B5B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>
                    <a:solidFill>
                      <a:srgbClr val="5B5B5B"/>
                    </a:solidFill>
                  </a:rPr>
                  <a:t>Median Reaction Time</a:t>
                </a:r>
                <a:r>
                  <a:rPr lang="en-US" baseline="0" dirty="0" smtClean="0">
                    <a:solidFill>
                      <a:srgbClr val="5B5B5B"/>
                    </a:solidFill>
                  </a:rPr>
                  <a:t> (# </a:t>
                </a:r>
                <a:r>
                  <a:rPr lang="en-US" baseline="0" dirty="0" err="1" smtClean="0">
                    <a:solidFill>
                      <a:srgbClr val="5B5B5B"/>
                    </a:solidFill>
                  </a:rPr>
                  <a:t>Timesteps</a:t>
                </a:r>
                <a:r>
                  <a:rPr lang="en-US" baseline="0" dirty="0" smtClean="0">
                    <a:solidFill>
                      <a:srgbClr val="5B5B5B"/>
                    </a:solidFill>
                  </a:rPr>
                  <a:t>)</a:t>
                </a:r>
                <a:endParaRPr lang="en-US" dirty="0">
                  <a:solidFill>
                    <a:srgbClr val="5B5B5B"/>
                  </a:solidFill>
                </a:endParaRP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rgbClr val="5B5B5B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5B5B5B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4673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5B5B5B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9401-EE8D-4EE1-B291-5BF7DCDA3C5A}" type="datetime8">
              <a:rPr lang="en-US" smtClean="0">
                <a:latin typeface="Segoe UI" pitchFamily="34" charset="0"/>
              </a:rPr>
              <a:t>1/21/18 11:57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work I performed with the</a:t>
            </a:r>
          </a:p>
          <a:p>
            <a:r>
              <a:rPr lang="en-US" baseline="0" dirty="0" smtClean="0"/>
              <a:t>Lab for Artificial Intelligence and Visual Analogical Systems</a:t>
            </a:r>
          </a:p>
          <a:p>
            <a:r>
              <a:rPr lang="en-US" baseline="0" dirty="0" smtClean="0"/>
              <a:t>-&gt; Senior year @ Vanderbilt</a:t>
            </a:r>
          </a:p>
          <a:p>
            <a:r>
              <a:rPr lang="en-US" baseline="0" dirty="0" smtClean="0"/>
              <a:t>Funded by US office of Naval Research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might not be familiar with “</a:t>
            </a:r>
            <a:r>
              <a:rPr lang="en-US" b="1" baseline="0" dirty="0" smtClean="0"/>
              <a:t>information salience</a:t>
            </a:r>
            <a:r>
              <a:rPr lang="en-US" b="0" baseline="0" dirty="0" smtClean="0"/>
              <a:t>”</a:t>
            </a:r>
          </a:p>
          <a:p>
            <a:r>
              <a:rPr lang="en-US" b="0" baseline="0" dirty="0" smtClean="0"/>
              <a:t>-&gt; actually quite simple:</a:t>
            </a:r>
          </a:p>
          <a:p>
            <a:endParaRPr lang="en-US" b="0" baseline="0" dirty="0" smtClean="0"/>
          </a:p>
          <a:p>
            <a:r>
              <a:rPr lang="mr-IN" b="0" baseline="0" dirty="0" smtClean="0"/>
              <a:t>…</a:t>
            </a:r>
            <a:r>
              <a:rPr lang="en-US" b="0" baseline="0" dirty="0" smtClean="0"/>
              <a:t>how much a certain piece of information stands out</a:t>
            </a:r>
          </a:p>
          <a:p>
            <a:r>
              <a:rPr lang="en-US" b="0" baseline="0" dirty="0" smtClean="0"/>
              <a:t>-&gt; against other pieces of information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596B01FC-4093-47B5-A361-524E345F092E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9315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Video play on</a:t>
            </a:r>
            <a:r>
              <a:rPr lang="en-US" u="sng" baseline="0" dirty="0" smtClean="0"/>
              <a:t> click</a:t>
            </a:r>
          </a:p>
          <a:p>
            <a:endParaRPr lang="en-US" dirty="0" smtClean="0"/>
          </a:p>
          <a:p>
            <a:r>
              <a:rPr lang="en-US" dirty="0" smtClean="0"/>
              <a:t>Ok, so</a:t>
            </a:r>
            <a:r>
              <a:rPr lang="en-US" baseline="0" dirty="0" smtClean="0"/>
              <a:t> yeah</a:t>
            </a:r>
            <a:r>
              <a:rPr lang="mr-IN" baseline="0" dirty="0" smtClean="0"/>
              <a:t>…</a:t>
            </a:r>
            <a:r>
              <a:rPr lang="en-US" baseline="0" dirty="0" smtClean="0"/>
              <a:t> this one’s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be a little bit harder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Let’s have everyone</a:t>
            </a:r>
            <a:r>
              <a:rPr lang="en-US" baseline="0" dirty="0" smtClean="0"/>
              <a:t> try and raise their hand when the chase happens, one last time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*play*</a:t>
            </a:r>
          </a:p>
          <a:p>
            <a:endParaRPr lang="en-US" baseline="0" dirty="0" smtClean="0"/>
          </a:p>
          <a:p>
            <a:r>
              <a:rPr lang="en-US" dirty="0" err="1" smtClean="0"/>
              <a:t>Hahah</a:t>
            </a:r>
            <a:r>
              <a:rPr lang="en-US" baseline="0" dirty="0" smtClean="0"/>
              <a:t> okay great work everyone, thanks for participating in our study</a:t>
            </a:r>
            <a:r>
              <a:rPr lang="mr-IN" baseline="0" dirty="0" smtClean="0"/>
              <a:t>…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2804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Video play on</a:t>
            </a:r>
            <a:r>
              <a:rPr lang="en-US" u="sng" baseline="0" dirty="0" smtClean="0"/>
              <a:t> click</a:t>
            </a:r>
          </a:p>
          <a:p>
            <a:endParaRPr lang="en-US" dirty="0" smtClean="0"/>
          </a:p>
          <a:p>
            <a:r>
              <a:rPr lang="en-US" dirty="0" smtClean="0"/>
              <a:t>Ok, so</a:t>
            </a:r>
            <a:r>
              <a:rPr lang="en-US" baseline="0" dirty="0" smtClean="0"/>
              <a:t> yeah</a:t>
            </a:r>
            <a:r>
              <a:rPr lang="mr-IN" baseline="0" dirty="0" smtClean="0"/>
              <a:t>…</a:t>
            </a:r>
            <a:r>
              <a:rPr lang="en-US" baseline="0" dirty="0" smtClean="0"/>
              <a:t> this one’s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be a little bit harder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Let’s have everyone</a:t>
            </a:r>
            <a:r>
              <a:rPr lang="en-US" baseline="0" dirty="0" smtClean="0"/>
              <a:t> try and raise their hand when the chase happens, one last time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*play*</a:t>
            </a:r>
          </a:p>
          <a:p>
            <a:endParaRPr lang="en-US" baseline="0" dirty="0" smtClean="0"/>
          </a:p>
          <a:p>
            <a:r>
              <a:rPr lang="en-US" dirty="0" err="1" smtClean="0"/>
              <a:t>Hahah</a:t>
            </a:r>
            <a:r>
              <a:rPr lang="en-US" baseline="0" dirty="0" smtClean="0"/>
              <a:t> okay great work everyone, thanks for participating in our study</a:t>
            </a:r>
            <a:r>
              <a:rPr lang="mr-IN" baseline="0" dirty="0" smtClean="0"/>
              <a:t>…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3040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Studying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the results from various chase task setups</a:t>
            </a:r>
            <a:r>
              <a:rPr lang="mr-IN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…</a:t>
            </a: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mr-IN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…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our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research team (on psychology side) f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ound: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interesting evidence of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attentional capacity limitations 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 seem to be related to the spatiotemporal nature of the task 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Gets harder to </a:t>
            </a:r>
            <a:r>
              <a:rPr lang="en-US" sz="900" b="1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pay attention 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to all the chasers when there are more flying around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 makes it harder to discern the “chase event” </a:t>
            </a:r>
          </a:p>
          <a:p>
            <a:endParaRPr lang="en-US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the target requires participant to monitor the display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for some duration 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in order to make a successful detection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mr-IN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……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..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r>
              <a:rPr lang="en-US" dirty="0" smtClean="0"/>
              <a:t>I’ll</a:t>
            </a:r>
            <a:r>
              <a:rPr lang="en-US" baseline="0" dirty="0" smtClean="0"/>
              <a:t> now give a brief </a:t>
            </a:r>
            <a:r>
              <a:rPr lang="en-US" dirty="0" smtClean="0"/>
              <a:t>overview </a:t>
            </a:r>
            <a:r>
              <a:rPr lang="en-US" baseline="0" dirty="0" smtClean="0"/>
              <a:t>of the our architecture for artificially solving this task</a:t>
            </a:r>
            <a:r>
              <a:rPr lang="mr-IN" baseline="0" dirty="0" smtClean="0"/>
              <a:t>…</a:t>
            </a:r>
            <a:endParaRPr lang="en-US" baseline="0" dirty="0" smtClean="0"/>
          </a:p>
          <a:p>
            <a:endParaRPr lang="en-US" baseline="0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But first id like to share an observation made by 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our research team during human participant studies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that is the core </a:t>
            </a:r>
            <a:r>
              <a:rPr lang="en-US" sz="900" b="1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inspiration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for our approach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b="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i="1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 </a:t>
            </a:r>
            <a:r>
              <a:rPr lang="en-US" sz="900" b="0" i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chase event often “looks” like straight line motion of a chaser towards the target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----&gt; especially when chaser still far from the prey </a:t>
            </a:r>
            <a:endParaRPr lang="en-US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-----------------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// Responses: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// false negative </a:t>
            </a: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(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missed detection)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-- 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don’t detect the chase by time chaser caught prey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// false</a:t>
            </a:r>
            <a:r>
              <a:rPr lang="en-US" sz="900" b="1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positive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-- 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respond but no chase has yet occurred 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// true positive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mr-IN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–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respond during chase before prey caught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// true</a:t>
            </a:r>
            <a:r>
              <a:rPr lang="en-US" b="1" baseline="0" dirty="0" smtClean="0"/>
              <a:t> negative</a:t>
            </a:r>
            <a:r>
              <a:rPr lang="en-US" b="0" baseline="0" dirty="0" smtClean="0"/>
              <a:t> </a:t>
            </a:r>
            <a:r>
              <a:rPr lang="mr-IN" b="0" baseline="0" dirty="0" smtClean="0"/>
              <a:t>–</a:t>
            </a:r>
            <a:r>
              <a:rPr lang="en-US" b="0" baseline="0" dirty="0" smtClean="0"/>
              <a:t> NONE, e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very trial has a chase event 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412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B56DB1-683C-4DCF-A45F-24D3E22FCAA8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73844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observation</a:t>
            </a:r>
            <a:r>
              <a:rPr lang="en-US" baseline="0" dirty="0" smtClean="0"/>
              <a:t> led us to create the idea of a “template”</a:t>
            </a:r>
          </a:p>
          <a:p>
            <a:r>
              <a:rPr lang="en-US" baseline="0" dirty="0" smtClean="0"/>
              <a:t>-&gt; multidimensional spatiotemporal projection</a:t>
            </a:r>
          </a:p>
          <a:p>
            <a:r>
              <a:rPr lang="en-US" baseline="0" dirty="0" smtClean="0"/>
              <a:t>---&gt; represents the predicted position of a single chaser over some time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Straight</a:t>
            </a:r>
            <a:r>
              <a:rPr lang="en-US" baseline="0" dirty="0" smtClean="0"/>
              <a:t> line towards prey at t=0</a:t>
            </a:r>
          </a:p>
          <a:p>
            <a:r>
              <a:rPr lang="en-US" baseline="0" dirty="0" smtClean="0"/>
              <a:t>-&gt; when the agent begins looking at the chaser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STTS Agents </a:t>
            </a:r>
            <a:r>
              <a:rPr lang="en-US" b="1" baseline="0" dirty="0" smtClean="0"/>
              <a:t>monitor</a:t>
            </a:r>
            <a:r>
              <a:rPr lang="en-US" b="0" baseline="0" dirty="0" smtClean="0"/>
              <a:t> the real positions of the chaser over the course of the template</a:t>
            </a:r>
          </a:p>
          <a:p>
            <a:r>
              <a:rPr lang="en-US" b="0" baseline="0" dirty="0" smtClean="0"/>
              <a:t>-&gt; compare real position @ time to predicted position @ time</a:t>
            </a:r>
          </a:p>
          <a:p>
            <a:endParaRPr lang="en-US" b="0" baseline="0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-----&gt;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here </a:t>
            </a:r>
            <a:r>
              <a:rPr lang="en-US" sz="900" b="1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“agent” 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refers to any one specific assignment of parameters representing a concrete, runnable search strategy</a:t>
            </a:r>
            <a:endParaRPr lang="en-US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0311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There are a number of different parameters that customize the basic behavior of this agent type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all designed based on psychological theory:</a:t>
            </a:r>
            <a:endParaRPr lang="en-US" sz="900" b="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b="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For the sake of time, I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can go over some of these in more detail at the end</a:t>
            </a:r>
            <a:endParaRPr lang="en-US" sz="900" b="1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b="1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----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# Templates</a:t>
            </a:r>
            <a:endParaRPr lang="en-US" sz="900" b="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in each template</a:t>
            </a:r>
            <a:endParaRPr lang="en-US" sz="900" b="1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Length</a:t>
            </a:r>
            <a:r>
              <a:rPr lang="en-US" sz="900" b="1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of templates (k)</a:t>
            </a:r>
            <a:endParaRPr lang="en-US" sz="900" b="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 # </a:t>
            </a:r>
            <a:r>
              <a:rPr lang="en-US" sz="900" b="0" kern="1200" baseline="0" dirty="0" err="1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timesteps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long each template is</a:t>
            </a:r>
            <a:endParaRPr lang="en-US" sz="900" b="1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1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Distribution method</a:t>
            </a:r>
          </a:p>
          <a:p>
            <a:pPr lvl="1"/>
            <a:r>
              <a:rPr lang="en-US" sz="900" b="1" i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Serial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: </a:t>
            </a: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selects chasers in a predetermined, fixed, arbitrary order. </a:t>
            </a:r>
            <a:endParaRPr lang="en-US" b="0" dirty="0" smtClean="0">
              <a:effectLst/>
            </a:endParaRPr>
          </a:p>
          <a:p>
            <a:pPr lvl="1"/>
            <a:r>
              <a:rPr lang="en-US" sz="900" b="1" i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Uniform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: </a:t>
            </a: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selects from available chasers randomly with uniform probability. </a:t>
            </a:r>
            <a:endParaRPr lang="en-US" b="0" dirty="0" smtClean="0">
              <a:effectLst/>
            </a:endParaRPr>
          </a:p>
          <a:p>
            <a:pPr lvl="1"/>
            <a:r>
              <a:rPr lang="en-US" sz="900" i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(Linear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: selects from available chasers randomly with probabilities linearly proportional to distance between prey and each chaser)</a:t>
            </a:r>
          </a:p>
          <a:p>
            <a:pPr lvl="1"/>
            <a:r>
              <a:rPr lang="en-US" sz="900" i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(Quadratic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: selects from available chasers randomly with probabilities </a:t>
            </a:r>
            <a:r>
              <a:rPr lang="en-US" sz="900" kern="1200" dirty="0" err="1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quadratically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proportional to distance between prey and each chaser)</a:t>
            </a:r>
          </a:p>
          <a:p>
            <a:pPr lvl="0"/>
            <a:r>
              <a:rPr lang="en-US" b="1" dirty="0" smtClean="0">
                <a:effectLst/>
              </a:rPr>
              <a:t>Evaluation</a:t>
            </a:r>
            <a:r>
              <a:rPr lang="en-US" b="1" baseline="0" dirty="0" smtClean="0">
                <a:effectLst/>
              </a:rPr>
              <a:t> Method</a:t>
            </a:r>
            <a:endParaRPr lang="en-US" b="0" baseline="0" dirty="0" smtClean="0">
              <a:effectLst/>
            </a:endParaRPr>
          </a:p>
          <a:p>
            <a:pPr marL="171450" lvl="0" indent="-171450">
              <a:buFontTx/>
              <a:buChar char="-"/>
            </a:pPr>
            <a:r>
              <a:rPr lang="en-US" b="1" baseline="0" dirty="0" smtClean="0">
                <a:effectLst/>
              </a:rPr>
              <a:t>Cumulative Distance Threshold</a:t>
            </a:r>
            <a:endParaRPr lang="en-US" b="0" baseline="0" dirty="0" smtClean="0">
              <a:effectLst/>
            </a:endParaRPr>
          </a:p>
          <a:p>
            <a:pPr marL="388712" lvl="1" indent="-171450">
              <a:buFontTx/>
              <a:buChar char="-"/>
            </a:pPr>
            <a:r>
              <a:rPr lang="en-US" b="0" baseline="0" dirty="0" smtClean="0">
                <a:effectLst/>
              </a:rPr>
              <a:t>sum distance from real </a:t>
            </a:r>
            <a:r>
              <a:rPr lang="en-US" b="0" baseline="0" dirty="0" err="1" smtClean="0">
                <a:effectLst/>
              </a:rPr>
              <a:t>pos</a:t>
            </a:r>
            <a:r>
              <a:rPr lang="en-US" b="0" baseline="0" dirty="0" smtClean="0">
                <a:effectLst/>
              </a:rPr>
              <a:t> to predicted </a:t>
            </a:r>
            <a:r>
              <a:rPr lang="en-US" b="0" baseline="0" dirty="0" err="1" smtClean="0">
                <a:effectLst/>
              </a:rPr>
              <a:t>pos</a:t>
            </a:r>
            <a:r>
              <a:rPr lang="en-US" b="0" baseline="0" dirty="0" smtClean="0">
                <a:effectLst/>
              </a:rPr>
              <a:t> @ each </a:t>
            </a:r>
            <a:r>
              <a:rPr lang="en-US" b="0" baseline="0" dirty="0" err="1" smtClean="0">
                <a:effectLst/>
              </a:rPr>
              <a:t>timestep</a:t>
            </a:r>
            <a:r>
              <a:rPr lang="en-US" b="0" baseline="0" dirty="0" smtClean="0">
                <a:effectLst/>
              </a:rPr>
              <a:t> in template</a:t>
            </a:r>
          </a:p>
          <a:p>
            <a:pPr marL="388712" lvl="1" indent="-171450">
              <a:buFontTx/>
              <a:buChar char="-"/>
            </a:pPr>
            <a:r>
              <a:rPr lang="en-US" b="0" baseline="0" dirty="0" smtClean="0">
                <a:effectLst/>
              </a:rPr>
              <a:t>compare to set threshold at end of template (over threshold -&gt; fail, under -&gt; pass)</a:t>
            </a:r>
          </a:p>
          <a:p>
            <a:pPr marL="171450" lvl="0" indent="-171450">
              <a:buFontTx/>
              <a:buChar char="-"/>
            </a:pPr>
            <a:r>
              <a:rPr lang="en-US" b="0" baseline="0" dirty="0" smtClean="0">
                <a:effectLst/>
              </a:rPr>
              <a:t>(Radius Threshold)</a:t>
            </a:r>
          </a:p>
          <a:p>
            <a:pPr marL="388712" lvl="1" indent="-171450">
              <a:buFontTx/>
              <a:buChar char="-"/>
            </a:pPr>
            <a:r>
              <a:rPr lang="en-US" b="0" baseline="0" dirty="0" smtClean="0">
                <a:effectLst/>
              </a:rPr>
              <a:t>checks if real </a:t>
            </a:r>
            <a:r>
              <a:rPr lang="en-US" b="0" baseline="0" dirty="0" err="1" smtClean="0">
                <a:effectLst/>
              </a:rPr>
              <a:t>pos</a:t>
            </a:r>
            <a:r>
              <a:rPr lang="en-US" b="0" baseline="0" dirty="0" smtClean="0">
                <a:effectLst/>
              </a:rPr>
              <a:t> </a:t>
            </a:r>
            <a:r>
              <a:rPr lang="en-US" b="0" baseline="0" dirty="0" err="1" smtClean="0">
                <a:effectLst/>
              </a:rPr>
              <a:t>withing</a:t>
            </a:r>
            <a:r>
              <a:rPr lang="en-US" b="0" baseline="0" dirty="0" smtClean="0">
                <a:effectLst/>
              </a:rPr>
              <a:t> certain </a:t>
            </a:r>
            <a:r>
              <a:rPr lang="en-US" b="0" i="1" baseline="0" dirty="0" smtClean="0">
                <a:effectLst/>
              </a:rPr>
              <a:t>radius</a:t>
            </a:r>
            <a:r>
              <a:rPr lang="en-US" b="0" i="0" baseline="0" dirty="0" smtClean="0">
                <a:effectLst/>
              </a:rPr>
              <a:t> of predicted </a:t>
            </a:r>
            <a:r>
              <a:rPr lang="en-US" b="0" i="0" baseline="0" dirty="0" err="1" smtClean="0">
                <a:effectLst/>
              </a:rPr>
              <a:t>pos</a:t>
            </a:r>
            <a:r>
              <a:rPr lang="en-US" b="0" i="0" baseline="0" dirty="0" smtClean="0">
                <a:effectLst/>
              </a:rPr>
              <a:t> @ each </a:t>
            </a:r>
            <a:r>
              <a:rPr lang="en-US" b="0" i="0" baseline="0" dirty="0" err="1" smtClean="0">
                <a:effectLst/>
              </a:rPr>
              <a:t>timestep</a:t>
            </a:r>
            <a:endParaRPr lang="en-US" b="0" i="0" baseline="0" dirty="0" smtClean="0">
              <a:effectLst/>
            </a:endParaRPr>
          </a:p>
          <a:p>
            <a:pPr marL="388712" lvl="1" indent="-171450">
              <a:buFontTx/>
              <a:buChar char="-"/>
            </a:pPr>
            <a:r>
              <a:rPr lang="en-US" b="0" i="0" baseline="0" dirty="0" smtClean="0">
                <a:effectLst/>
              </a:rPr>
              <a:t>if always within radius by end of template, pass</a:t>
            </a:r>
            <a:endParaRPr lang="en-US" b="0" baseline="0" dirty="0" smtClean="0">
              <a:effectLst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(Inhibition of return)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   -&gt; how long the agent will wait to reconsider the same chaser, once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finished evaluating given chaser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   ----&gt; i.e. “reselect” via distribution method</a:t>
            </a:r>
            <a:endParaRPr lang="en-US" sz="900" b="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   -&gt;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for the randomized selection methods (Uniform, Linear, Quadratic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(Early kill)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   -&gt; allow early termination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? or require </a:t>
            </a: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templates to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be </a:t>
            </a:r>
            <a:r>
              <a:rPr lang="en-US" sz="900" b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deployed for k </a:t>
            </a:r>
            <a:r>
              <a:rPr lang="en-US" sz="900" b="0" kern="1200" dirty="0" err="1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timesteps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NOTE:</a:t>
            </a:r>
            <a:r>
              <a:rPr lang="en-US" b="1" baseline="0" dirty="0" smtClean="0"/>
              <a:t> there are other potential categories of agents</a:t>
            </a:r>
          </a:p>
          <a:p>
            <a:r>
              <a:rPr lang="en-US" baseline="0" dirty="0" smtClean="0"/>
              <a:t>-&gt; we built out and experimented with the Past-Comparing Agent</a:t>
            </a:r>
          </a:p>
          <a:p>
            <a:endParaRPr lang="en-US" baseline="0" dirty="0" smtClean="0"/>
          </a:p>
          <a:p>
            <a:r>
              <a:rPr lang="en-US" baseline="0" dirty="0" smtClean="0"/>
              <a:t>Past-Comparing Agent: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 every chaser is given a template that points away from the prey at that time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agent queries certain templates at different times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665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experiments: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Created</a:t>
            </a:r>
            <a:r>
              <a:rPr lang="en-US" baseline="0" dirty="0" smtClean="0"/>
              <a:t> agents to solve task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Vary # chasers 1-12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Run 1000 trials per setup, take average</a:t>
            </a:r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See</a:t>
            </a:r>
            <a:r>
              <a:rPr lang="en-US" baseline="0" dirty="0" smtClean="0"/>
              <a:t> effect of varying individual parameters on same agents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Compare various agents to each other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THIS</a:t>
            </a:r>
            <a:r>
              <a:rPr lang="en-US" baseline="0" dirty="0" smtClean="0"/>
              <a:t> AREA:</a:t>
            </a:r>
          </a:p>
          <a:p>
            <a:r>
              <a:rPr lang="en-US" baseline="0" dirty="0" smtClean="0"/>
              <a:t>Has a lot of work to be done</a:t>
            </a:r>
            <a:endParaRPr lang="en-US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B56DB1-683C-4DCF-A45F-24D3E22FCAA8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2732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u="sng" dirty="0" smtClean="0"/>
              <a:t>Video</a:t>
            </a:r>
            <a:r>
              <a:rPr lang="en-US" u="sng" baseline="0" dirty="0" smtClean="0"/>
              <a:t> of two different agents solving the same task</a:t>
            </a:r>
            <a:endParaRPr lang="en-US" u="none" baseline="0" dirty="0" smtClean="0"/>
          </a:p>
          <a:p>
            <a:endParaRPr lang="en-US" u="none" baseline="0" dirty="0" smtClean="0"/>
          </a:p>
          <a:p>
            <a:r>
              <a:rPr lang="en-US" u="none" baseline="0" dirty="0" smtClean="0"/>
              <a:t>We created various agents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u="none" baseline="0" dirty="0" smtClean="0"/>
              <a:t>-&gt; based upon pre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vailing psychological theories </a:t>
            </a:r>
            <a:endParaRPr lang="en-US" dirty="0" smtClean="0"/>
          </a:p>
          <a:p>
            <a:endParaRPr lang="en-US" u="none" baseline="0" dirty="0" smtClean="0"/>
          </a:p>
          <a:p>
            <a:endParaRPr lang="en-US" u="none" baseline="0" dirty="0" smtClean="0"/>
          </a:p>
          <a:p>
            <a:r>
              <a:rPr lang="en-US" u="none" baseline="0" dirty="0" smtClean="0"/>
              <a:t>Here’s a rendering of two different completed agents solving the same task</a:t>
            </a:r>
          </a:p>
          <a:p>
            <a:endParaRPr lang="en-US" u="none" baseline="0" dirty="0" smtClean="0"/>
          </a:p>
          <a:p>
            <a:r>
              <a:rPr lang="en-US" u="none" baseline="0" dirty="0" smtClean="0"/>
              <a:t>Ran batches of experiments</a:t>
            </a:r>
          </a:p>
          <a:p>
            <a:r>
              <a:rPr lang="en-US" u="none" baseline="0" dirty="0" smtClean="0"/>
              <a:t>-&gt; on various # chasers</a:t>
            </a:r>
          </a:p>
          <a:p>
            <a:r>
              <a:rPr lang="en-US" u="none" baseline="0" dirty="0" smtClean="0"/>
              <a:t>---&gt; averaged results from 1000s of independent trials (w/ same setup)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6127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Because a</a:t>
            </a:r>
            <a:r>
              <a:rPr lang="en-US" baseline="0" dirty="0" smtClean="0"/>
              <a:t> research presentation </a:t>
            </a:r>
            <a:r>
              <a:rPr lang="en-US" baseline="0" dirty="0" err="1" smtClean="0"/>
              <a:t>wouldn</a:t>
            </a:r>
            <a:r>
              <a:rPr lang="mr-IN" baseline="0" dirty="0" smtClean="0"/>
              <a:t>’</a:t>
            </a:r>
            <a:r>
              <a:rPr lang="en-US" baseline="0" dirty="0" smtClean="0"/>
              <a:t>t be a research a presentation without a graph</a:t>
            </a:r>
            <a:r>
              <a:rPr lang="mr-IN" baseline="0" dirty="0" smtClean="0"/>
              <a:t>…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err="1" smtClean="0"/>
              <a:t>Heres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ACC</a:t>
            </a:r>
            <a:r>
              <a:rPr lang="en-US" baseline="0" dirty="0" smtClean="0"/>
              <a:t> &amp; reaction time for these two agents 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9144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NOTE: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While chase task relatively simple</a:t>
            </a: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	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especially compared to spatiotemporal searches that humans regularly perform in complex, naturalistic environments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we expect studying this task will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lay the foundations 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for continued research into more realistic search tasks in the future</a:t>
            </a:r>
            <a:endParaRPr lang="en-US" dirty="0" smtClean="0"/>
          </a:p>
          <a:p>
            <a:r>
              <a:rPr lang="en-US" dirty="0" smtClean="0"/>
              <a:t>-&gt; is</a:t>
            </a:r>
            <a:r>
              <a:rPr lang="en-US" baseline="0" dirty="0" smtClean="0"/>
              <a:t> first step to </a:t>
            </a:r>
            <a:r>
              <a:rPr lang="en-US" b="1" dirty="0" smtClean="0"/>
              <a:t>UNDERSTAND</a:t>
            </a:r>
            <a:r>
              <a:rPr lang="en-US" b="1" baseline="0" dirty="0" smtClean="0"/>
              <a:t> the computational nature of attentional bottlenecks in this type of task</a:t>
            </a:r>
            <a:endParaRPr lang="en-US" b="0" baseline="0" dirty="0" smtClean="0"/>
          </a:p>
          <a:p>
            <a:endParaRPr lang="en-US" b="0" baseline="0" dirty="0" smtClean="0"/>
          </a:p>
          <a:p>
            <a:r>
              <a:rPr lang="en-US" b="0" baseline="0" dirty="0" smtClean="0"/>
              <a:t>Applications: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Military operators monitoring extremely complex displays</a:t>
            </a:r>
            <a:endParaRPr lang="en-US" b="1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Heads up displays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--------</a:t>
            </a:r>
          </a:p>
          <a:p>
            <a:endParaRPr lang="en-US" dirty="0" smtClean="0"/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This architecture differs b/c it explicitly enables the study of the temporal dimension in a spatiotemporal search task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i.e. the act of target detection is itself a temporal process that must integrate information over time</a:t>
            </a:r>
          </a:p>
          <a:p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Continued research with the STTS architecture will include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more detailed definitions of agents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(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based on prevailing psychological theories)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comparisons with human performance data on the same task. </a:t>
            </a:r>
          </a:p>
          <a:p>
            <a:endParaRPr lang="en-US" dirty="0" smtClean="0"/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We expect that in the long run, results from this research will help refine the design of visual information displays to help human operators perform more efficiently and </a:t>
            </a:r>
            <a:r>
              <a:rPr lang="en-US" sz="900" kern="1200" dirty="0" err="1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effec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 </a:t>
            </a:r>
            <a:r>
              <a:rPr lang="en-US" sz="900" kern="1200" dirty="0" err="1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tively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on difficult, real-world monitoring tasks. </a:t>
            </a:r>
            <a:endParaRPr lang="en-US" dirty="0" smtClean="0"/>
          </a:p>
          <a:p>
            <a:endParaRPr lang="en-US" b="1" baseline="0" dirty="0" smtClean="0"/>
          </a:p>
          <a:p>
            <a:endParaRPr lang="en-US" b="1" baseline="0" dirty="0" smtClean="0"/>
          </a:p>
          <a:p>
            <a:endParaRPr lang="en-US" b="1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725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see this</a:t>
            </a:r>
            <a:r>
              <a:rPr lang="en-US" baseline="0" dirty="0" smtClean="0"/>
              <a:t> idea in many everyday tasks..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Looking for keys in morning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Looking for reddest ripest basket of strawberries at the grocery store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mr-IN" dirty="0" smtClean="0"/>
              <a:t>…</a:t>
            </a:r>
            <a:r>
              <a:rPr lang="en-US" dirty="0" smtClean="0"/>
              <a:t>.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These</a:t>
            </a:r>
            <a:r>
              <a:rPr lang="en-US" baseline="0" dirty="0" smtClean="0"/>
              <a:t> tasks can be classified as “traditional” visual search tasks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-&gt; searching for target that is 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------&gt; visual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------&gt; fixed in time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Targets: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Key within the bowl of junk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Reddest basket of strawberries</a:t>
            </a:r>
            <a:endParaRPr lang="en-US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---</a:t>
            </a:r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amblerfarmersmarket.files.wordpress.com</a:t>
            </a:r>
            <a:r>
              <a:rPr lang="en-US" dirty="0" smtClean="0"/>
              <a:t>/2014/05/</a:t>
            </a:r>
            <a:r>
              <a:rPr lang="en-US" dirty="0" err="1" smtClean="0"/>
              <a:t>straw.jpg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www.playwrightshorizons.org</a:t>
            </a:r>
            <a:r>
              <a:rPr lang="en-US" dirty="0" smtClean="0"/>
              <a:t>/media/filer/2015/05/06/</a:t>
            </a:r>
            <a:r>
              <a:rPr lang="en-US" dirty="0" err="1" smtClean="0"/>
              <a:t>qua_ebulletin_backstory.png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879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I’ll post the slides from my talk on my personal site</a:t>
            </a:r>
            <a:r>
              <a:rPr lang="en-US" baseline="0" dirty="0" smtClean="0"/>
              <a:t> early next week!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ellis</a:t>
            </a:r>
            <a:r>
              <a:rPr lang="en-US" baseline="0" dirty="0" smtClean="0"/>
              <a:t> brown (dot) me</a:t>
            </a:r>
          </a:p>
          <a:p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---------</a:t>
            </a:r>
          </a:p>
          <a:p>
            <a:endParaRPr lang="en-US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i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There is a model called </a:t>
            </a:r>
            <a:r>
              <a:rPr lang="en-US" sz="900" b="0" i="0" kern="1200" dirty="0" err="1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Itti</a:t>
            </a:r>
            <a:r>
              <a:rPr lang="en-US" sz="900" b="0" i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 salience model that is pretty well known; that is a computational model that models visual salience as a function of visual properties (static visual properties); very interesting work, but different from our model in its goals.  That model essentially tries to model "free viewing" of realistic scene images; where do people tend to look if you just show them a random picture?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900" b="0" i="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So that one is a model of salience, but not of visual search.  There have been some visual search models, you can see the "related work" section in the AAAI paper, there is a paragraph on AI approaches that has some relevant references.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3833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83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Another variation of Visual Search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involves searching for target that is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 visual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 </a:t>
            </a:r>
            <a:r>
              <a:rPr lang="en-US" sz="900" b="1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variant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over time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This type: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d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ifferent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information processing requirements than the “traditional” variety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Great example: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Lifeguard watching children in crowded pool</a:t>
            </a: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 target: child’s head under water for a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long duration</a:t>
            </a: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mr-IN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…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..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Targets cannot be detected from a single visual “frame” of perceptual experience, at a single point in time </a:t>
            </a:r>
            <a:endParaRPr lang="en-US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1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much less widely studied than traditional visual search, both in psychology and in AI </a:t>
            </a:r>
            <a:endParaRPr lang="en-US" b="1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----</a:t>
            </a:r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usamanagement.com</a:t>
            </a:r>
            <a:r>
              <a:rPr lang="en-US" dirty="0" smtClean="0"/>
              <a:t>/</a:t>
            </a:r>
            <a:r>
              <a:rPr lang="en-US" dirty="0" err="1" smtClean="0"/>
              <a:t>wp</a:t>
            </a:r>
            <a:r>
              <a:rPr lang="en-US" dirty="0" smtClean="0"/>
              <a:t>-content/uploads/2015/10/Lifeguarding-wave-</a:t>
            </a:r>
            <a:r>
              <a:rPr lang="en-US" dirty="0" err="1" smtClean="0"/>
              <a:t>pool.png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828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Will give an overview</a:t>
            </a:r>
            <a:r>
              <a:rPr lang="en-US" baseline="0" dirty="0" smtClean="0"/>
              <a:t> of the STTS architecture, and insight into our preliminary findings</a:t>
            </a:r>
          </a:p>
          <a:p>
            <a:endParaRPr lang="en-US" baseline="0" dirty="0" smtClean="0"/>
          </a:p>
          <a:p>
            <a:r>
              <a:rPr lang="en-US" baseline="0" dirty="0" smtClean="0"/>
              <a:t>“Association for the Advancement of Artificial Intelligence”</a:t>
            </a:r>
          </a:p>
          <a:p>
            <a:endParaRPr lang="en-US" baseline="0" dirty="0" smtClean="0"/>
          </a:p>
          <a:p>
            <a:r>
              <a:rPr lang="en-US" dirty="0" smtClean="0"/>
              <a:t>Goal:</a:t>
            </a:r>
            <a:r>
              <a:rPr lang="en-US" baseline="0" dirty="0" smtClean="0"/>
              <a:t> lay groundwork for future research into spatiotemporal visual search</a:t>
            </a:r>
          </a:p>
          <a:p>
            <a:r>
              <a:rPr lang="en-US" b="1" baseline="0" dirty="0" smtClean="0"/>
              <a:t>Specifically:</a:t>
            </a:r>
          </a:p>
          <a:p>
            <a:r>
              <a:rPr lang="en-US" baseline="0" dirty="0" smtClean="0"/>
              <a:t>-&gt; understand mechanisms human brain uses to solve this type of task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4095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</a:t>
            </a:r>
            <a:r>
              <a:rPr lang="en-US" baseline="0" dirty="0" smtClean="0"/>
              <a:t> A FIRST STEP:</a:t>
            </a:r>
          </a:p>
          <a:p>
            <a:endParaRPr lang="en-US" baseline="0" dirty="0" smtClean="0"/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we designed the STTS to solve a basic spatiotemporal search task 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mr-IN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…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that</a:t>
            </a:r>
            <a:r>
              <a:rPr lang="mr-IN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…</a:t>
            </a: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Members of our research team recently studied with human participants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We’re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about to get interactive, and have </a:t>
            </a:r>
            <a:r>
              <a:rPr lang="en-US" sz="900" b="1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you</a:t>
            </a: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participate in the task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sz="900" b="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-&gt; just like the participants in the study did!</a:t>
            </a: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B56DB1-683C-4DCF-A45F-24D3E22FCAA8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753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u="sng" dirty="0" smtClean="0"/>
              <a:t>Video play on</a:t>
            </a:r>
            <a:r>
              <a:rPr lang="en-US" u="sng" baseline="0" dirty="0" smtClean="0"/>
              <a:t> click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* One chaser and one prey dot on screen, frozen *</a:t>
            </a:r>
          </a:p>
          <a:p>
            <a:endParaRPr lang="en-US" dirty="0" smtClean="0"/>
          </a:p>
          <a:p>
            <a:pPr marL="171450" marR="0" indent="-17145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Red dot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“prey”</a:t>
            </a: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171450" marR="0" indent="-17145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Black dot “chaser”</a:t>
            </a: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r>
              <a:rPr lang="en-US" dirty="0" smtClean="0"/>
              <a:t>When trial begins, the dots will move around</a:t>
            </a:r>
            <a:r>
              <a:rPr lang="en-US" baseline="0" dirty="0" smtClean="0"/>
              <a:t> randomly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At some unknown time, the black “chaser” dot will start “chasing” the red “prey” dot</a:t>
            </a:r>
          </a:p>
          <a:p>
            <a:endParaRPr lang="en-US" baseline="0" dirty="0" smtClean="0"/>
          </a:p>
          <a:p>
            <a:r>
              <a:rPr lang="en-US" dirty="0" smtClean="0"/>
              <a:t>I</a:t>
            </a:r>
            <a:r>
              <a:rPr lang="en-US" baseline="0" dirty="0" smtClean="0"/>
              <a:t> want you to raise your hand as soon as you notice this happen (the chase starting)</a:t>
            </a:r>
          </a:p>
          <a:p>
            <a:endParaRPr lang="en-US" baseline="0" dirty="0" smtClean="0"/>
          </a:p>
          <a:p>
            <a:r>
              <a:rPr lang="en-US" baseline="0" dirty="0" smtClean="0"/>
              <a:t>*play*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That was easy, right? Let’s ramp it up</a:t>
            </a:r>
            <a:r>
              <a:rPr lang="mr-IN" baseline="0" dirty="0" smtClean="0"/>
              <a:t>…</a:t>
            </a:r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67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u="sng" dirty="0" smtClean="0"/>
              <a:t>Video play on</a:t>
            </a:r>
            <a:r>
              <a:rPr lang="en-US" u="sng" baseline="0" dirty="0" smtClean="0"/>
              <a:t> click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* One chaser and one prey dot on screen, frozen *</a:t>
            </a:r>
          </a:p>
          <a:p>
            <a:endParaRPr lang="en-US" dirty="0" smtClean="0"/>
          </a:p>
          <a:p>
            <a:pPr marL="171450" marR="0" indent="-17145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Red dot</a:t>
            </a:r>
            <a:r>
              <a:rPr lang="en-US" sz="900" kern="1200" baseline="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“prey”</a:t>
            </a:r>
            <a:endParaRPr lang="en-US" sz="900" kern="120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171450" marR="0" indent="-17145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900" kern="1200" dirty="0" smtClean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Black dot “chaser”</a:t>
            </a: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900" kern="1200" baseline="0" dirty="0" smtClean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r>
              <a:rPr lang="en-US" dirty="0" smtClean="0"/>
              <a:t>When trial begins, the dots will move around</a:t>
            </a:r>
            <a:r>
              <a:rPr lang="en-US" baseline="0" dirty="0" smtClean="0"/>
              <a:t> randomly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At some unknown time, the black “chaser” dot will start “chasing” the red “prey” dot</a:t>
            </a:r>
          </a:p>
          <a:p>
            <a:endParaRPr lang="en-US" baseline="0" dirty="0" smtClean="0"/>
          </a:p>
          <a:p>
            <a:r>
              <a:rPr lang="en-US" dirty="0" smtClean="0"/>
              <a:t>I</a:t>
            </a:r>
            <a:r>
              <a:rPr lang="en-US" baseline="0" dirty="0" smtClean="0"/>
              <a:t> want you to raise your hand as soon as you notice this happen (the chase starting)</a:t>
            </a:r>
          </a:p>
          <a:p>
            <a:endParaRPr lang="en-US" baseline="0" dirty="0" smtClean="0"/>
          </a:p>
          <a:p>
            <a:r>
              <a:rPr lang="en-US" baseline="0" dirty="0" smtClean="0"/>
              <a:t>*play*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That was easy, right? Let’s ramp it up</a:t>
            </a:r>
            <a:r>
              <a:rPr lang="mr-IN" baseline="0" dirty="0" smtClean="0"/>
              <a:t>…</a:t>
            </a:r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890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Video play on</a:t>
            </a:r>
            <a:r>
              <a:rPr lang="en-US" u="sng" baseline="0" dirty="0" smtClean="0"/>
              <a:t> click</a:t>
            </a:r>
          </a:p>
          <a:p>
            <a:endParaRPr lang="en-US" dirty="0" smtClean="0"/>
          </a:p>
          <a:p>
            <a:r>
              <a:rPr lang="en-US" dirty="0" smtClean="0"/>
              <a:t>Ok, so we’re </a:t>
            </a:r>
            <a:r>
              <a:rPr lang="en-US" dirty="0" err="1" smtClean="0"/>
              <a:t>gonna</a:t>
            </a:r>
            <a:r>
              <a:rPr lang="en-US" dirty="0" smtClean="0"/>
              <a:t> do the same thing</a:t>
            </a:r>
          </a:p>
          <a:p>
            <a:endParaRPr lang="en-US" dirty="0" smtClean="0"/>
          </a:p>
          <a:p>
            <a:r>
              <a:rPr lang="en-US" dirty="0" smtClean="0"/>
              <a:t>Except</a:t>
            </a:r>
            <a:r>
              <a:rPr lang="en-US" baseline="0" dirty="0" smtClean="0"/>
              <a:t> this time, there are 5 chaser dots</a:t>
            </a:r>
          </a:p>
          <a:p>
            <a:endParaRPr lang="en-US" baseline="0" dirty="0" smtClean="0"/>
          </a:p>
          <a:p>
            <a:r>
              <a:rPr lang="en-US" baseline="0" dirty="0" smtClean="0"/>
              <a:t>-&gt; only one black dot will chase the prey, just as last time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Again, I’d like everyone to raise their hands the moment they notice the chase event happening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*play*</a:t>
            </a:r>
          </a:p>
          <a:p>
            <a:endParaRPr lang="en-US" baseline="0" dirty="0" smtClean="0"/>
          </a:p>
          <a:p>
            <a:r>
              <a:rPr lang="en-US" baseline="0" dirty="0" smtClean="0"/>
              <a:t>Little bit harder right?</a:t>
            </a:r>
          </a:p>
          <a:p>
            <a:endParaRPr lang="en-US" dirty="0" smtClean="0"/>
          </a:p>
          <a:p>
            <a:r>
              <a:rPr lang="en-US" dirty="0" smtClean="0"/>
              <a:t>Ok lets ramp it up one </a:t>
            </a:r>
            <a:r>
              <a:rPr lang="en-US" baseline="0" dirty="0" smtClean="0"/>
              <a:t>more time</a:t>
            </a:r>
            <a:r>
              <a:rPr lang="mr-IN" baseline="0" dirty="0" smtClean="0"/>
              <a:t>…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89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 smtClean="0"/>
              <a:t>Video play on</a:t>
            </a:r>
            <a:r>
              <a:rPr lang="en-US" u="sng" baseline="0" dirty="0" smtClean="0"/>
              <a:t> click</a:t>
            </a:r>
          </a:p>
          <a:p>
            <a:endParaRPr lang="en-US" dirty="0" smtClean="0"/>
          </a:p>
          <a:p>
            <a:r>
              <a:rPr lang="en-US" dirty="0" smtClean="0"/>
              <a:t>Ok, so we’re </a:t>
            </a:r>
            <a:r>
              <a:rPr lang="en-US" dirty="0" err="1" smtClean="0"/>
              <a:t>gonna</a:t>
            </a:r>
            <a:r>
              <a:rPr lang="en-US" dirty="0" smtClean="0"/>
              <a:t> do the same thing</a:t>
            </a:r>
          </a:p>
          <a:p>
            <a:endParaRPr lang="en-US" dirty="0" smtClean="0"/>
          </a:p>
          <a:p>
            <a:r>
              <a:rPr lang="en-US" dirty="0" smtClean="0"/>
              <a:t>Except</a:t>
            </a:r>
            <a:r>
              <a:rPr lang="en-US" baseline="0" dirty="0" smtClean="0"/>
              <a:t> this time, there are 5 chaser dots</a:t>
            </a:r>
          </a:p>
          <a:p>
            <a:endParaRPr lang="en-US" baseline="0" dirty="0" smtClean="0"/>
          </a:p>
          <a:p>
            <a:r>
              <a:rPr lang="en-US" baseline="0" dirty="0" smtClean="0"/>
              <a:t>-&gt; only one black dot will chase the prey, just as last time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Again, I’d like everyone to raise their hands the moment they notice the chase event happening</a:t>
            </a:r>
          </a:p>
          <a:p>
            <a:endParaRPr lang="en-US" baseline="0" dirty="0" smtClean="0"/>
          </a:p>
          <a:p>
            <a:r>
              <a:rPr lang="en-US" baseline="0" dirty="0" smtClean="0"/>
              <a:t>*play*</a:t>
            </a:r>
          </a:p>
          <a:p>
            <a:endParaRPr lang="en-US" baseline="0" dirty="0" smtClean="0"/>
          </a:p>
          <a:p>
            <a:r>
              <a:rPr lang="en-US" baseline="0" dirty="0" smtClean="0"/>
              <a:t>Little bit harder right?</a:t>
            </a:r>
          </a:p>
          <a:p>
            <a:endParaRPr lang="en-US" dirty="0" smtClean="0"/>
          </a:p>
          <a:p>
            <a:r>
              <a:rPr lang="en-US" dirty="0" smtClean="0"/>
              <a:t>Ok lets ramp it up one </a:t>
            </a:r>
            <a:r>
              <a:rPr lang="en-US" baseline="0" dirty="0" smtClean="0"/>
              <a:t>more time</a:t>
            </a:r>
            <a:r>
              <a:rPr lang="mr-IN" baseline="0" dirty="0" smtClean="0"/>
              <a:t>…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1/21/18 11:57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810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272986" y="1759921"/>
            <a:ext cx="6402452" cy="3654405"/>
          </a:xfrm>
          <a:prstGeom prst="rect">
            <a:avLst/>
          </a:prstGeom>
          <a:solidFill>
            <a:srgbClr val="0078D7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1759921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2986" y="3588721"/>
            <a:ext cx="6402388" cy="182877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with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3932238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1034129"/>
          </a:xfrm>
        </p:spPr>
        <p:txBody>
          <a:bodyPr/>
          <a:lstStyle>
            <a:lvl1pPr>
              <a:defRPr sz="3200">
                <a:solidFill>
                  <a:srgbClr val="0078D7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Edit master text styles</a:t>
            </a: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4562053" y="5153446"/>
            <a:ext cx="7874422" cy="1476449"/>
          </a:xfrm>
          <a:prstGeom prst="rect">
            <a:avLst/>
          </a:prstGeom>
          <a:solidFill>
            <a:srgbClr val="00BC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752000" y="5328000"/>
            <a:ext cx="7227275" cy="1121590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1514261"/>
          </a:xfr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934668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with larg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3932238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1034129"/>
          </a:xfrm>
        </p:spPr>
        <p:txBody>
          <a:bodyPr/>
          <a:lstStyle>
            <a:lvl1pPr>
              <a:defRPr sz="3200">
                <a:solidFill>
                  <a:srgbClr val="0078D7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Edit master text styles</a:t>
            </a: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4562053" y="4649390"/>
            <a:ext cx="7874422" cy="1980505"/>
          </a:xfrm>
          <a:prstGeom prst="rect">
            <a:avLst/>
          </a:prstGeom>
          <a:solidFill>
            <a:srgbClr val="00BC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752000" y="4867950"/>
            <a:ext cx="7227275" cy="627864"/>
          </a:xfrm>
        </p:spPr>
        <p:txBody>
          <a:bodyPr/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1514261"/>
          </a:xfr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571501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with 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3932238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1034129"/>
          </a:xfrm>
        </p:spPr>
        <p:txBody>
          <a:bodyPr/>
          <a:lstStyle>
            <a:lvl1pPr>
              <a:defRPr sz="3200">
                <a:solidFill>
                  <a:srgbClr val="0078D7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6000" y="2941200"/>
            <a:ext cx="3319949" cy="163618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1514261"/>
          </a:xfr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15274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with note and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3932238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1034129"/>
          </a:xfrm>
        </p:spPr>
        <p:txBody>
          <a:bodyPr/>
          <a:lstStyle>
            <a:lvl1pPr>
              <a:defRPr sz="3200">
                <a:solidFill>
                  <a:srgbClr val="0078D7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6000" y="2941200"/>
            <a:ext cx="3319949" cy="163618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562053" y="5153446"/>
            <a:ext cx="7874422" cy="1476449"/>
          </a:xfrm>
          <a:prstGeom prst="rect">
            <a:avLst/>
          </a:prstGeom>
          <a:solidFill>
            <a:srgbClr val="00BC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752000" y="5328000"/>
            <a:ext cx="7227275" cy="1121590"/>
          </a:xfr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1514261"/>
          </a:xfr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3317778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073394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3932238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1514261"/>
          </a:xfr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1034129"/>
          </a:xfrm>
        </p:spPr>
        <p:txBody>
          <a:bodyPr/>
          <a:lstStyle>
            <a:lvl1pPr>
              <a:defRPr sz="3200">
                <a:solidFill>
                  <a:srgbClr val="0078D7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387165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, one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3932238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1514261"/>
          </a:xfr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627864"/>
          </a:xfrm>
        </p:spPr>
        <p:txBody>
          <a:bodyPr/>
          <a:lstStyle>
            <a:lvl1pPr marL="0" indent="0">
              <a:buNone/>
              <a:defRPr sz="3200">
                <a:solidFill>
                  <a:srgbClr val="5B5B5B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705349" y="1722972"/>
            <a:ext cx="7273925" cy="1034129"/>
          </a:xfr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3200">
                <a:solidFill>
                  <a:srgbClr val="0078D7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936588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, one line heading, 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3932238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1514261"/>
          </a:xfr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627864"/>
          </a:xfrm>
        </p:spPr>
        <p:txBody>
          <a:bodyPr/>
          <a:lstStyle>
            <a:lvl1pPr marL="0" indent="0">
              <a:buNone/>
              <a:defRPr sz="3200">
                <a:solidFill>
                  <a:srgbClr val="5B5B5B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705349" y="1722972"/>
            <a:ext cx="7273925" cy="1034129"/>
          </a:xfr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3200">
                <a:solidFill>
                  <a:srgbClr val="0078D7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Edit master text styles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06000" y="2941200"/>
            <a:ext cx="3319949" cy="163618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101876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, one line heading, call 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3932238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1514261"/>
          </a:xfr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627864"/>
          </a:xfrm>
        </p:spPr>
        <p:txBody>
          <a:bodyPr/>
          <a:lstStyle>
            <a:lvl1pPr marL="0" indent="0">
              <a:buNone/>
              <a:defRPr sz="3200">
                <a:solidFill>
                  <a:srgbClr val="5B5B5B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705349" y="1722972"/>
            <a:ext cx="7273925" cy="1034129"/>
          </a:xfr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3200">
                <a:solidFill>
                  <a:srgbClr val="0078D7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Edit master text styles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562053" y="4649390"/>
            <a:ext cx="7874422" cy="1980505"/>
          </a:xfrm>
          <a:prstGeom prst="rect">
            <a:avLst/>
          </a:prstGeom>
          <a:solidFill>
            <a:srgbClr val="00BCF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752000" y="4867950"/>
            <a:ext cx="7227275" cy="627864"/>
          </a:xfrm>
        </p:spPr>
        <p:txBody>
          <a:bodyPr/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076083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, two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3932238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1514261"/>
          </a:xfr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1169551"/>
          </a:xfrm>
        </p:spPr>
        <p:txBody>
          <a:bodyPr/>
          <a:lstStyle>
            <a:lvl1pPr marL="0" indent="0">
              <a:buNone/>
              <a:defRPr sz="3200">
                <a:solidFill>
                  <a:srgbClr val="5B5B5B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705349" y="2236294"/>
            <a:ext cx="7273925" cy="1034129"/>
          </a:xfrm>
        </p:spPr>
        <p:txBody>
          <a:bodyPr/>
          <a:lstStyle>
            <a:lvl1pPr marL="457200" indent="-457200">
              <a:buFont typeface="Arial" panose="020B0604020202020204" pitchFamily="34" charset="0"/>
              <a:buChar char="•"/>
              <a:defRPr sz="3200">
                <a:solidFill>
                  <a:srgbClr val="0078D7"/>
                </a:solidFill>
              </a:defRPr>
            </a:lvl1pPr>
            <a:lvl2pPr>
              <a:defRPr>
                <a:latin typeface="+mj-lt"/>
              </a:defRPr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75508795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0" y="0"/>
            <a:ext cx="3932238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1514261"/>
          </a:xfrm>
        </p:spPr>
        <p:txBody>
          <a:bodyPr/>
          <a:lstStyle>
            <a:lvl1pPr marL="0" indent="0">
              <a:buNone/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311977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07" r:id="rId2"/>
    <p:sldLayoutId id="2147484086" r:id="rId3"/>
    <p:sldLayoutId id="2147484196" r:id="rId4"/>
    <p:sldLayoutId id="2147484204" r:id="rId5"/>
    <p:sldLayoutId id="2147484206" r:id="rId6"/>
    <p:sldLayoutId id="2147484205" r:id="rId7"/>
    <p:sldLayoutId id="2147484203" r:id="rId8"/>
    <p:sldLayoutId id="2147484197" r:id="rId9"/>
    <p:sldLayoutId id="2147484198" r:id="rId10"/>
    <p:sldLayoutId id="2147484199" r:id="rId11"/>
    <p:sldLayoutId id="2147484200" r:id="rId12"/>
    <p:sldLayoutId id="2147484201" r:id="rId13"/>
    <p:sldLayoutId id="2147484202" r:id="rId14"/>
    <p:sldLayoutId id="2147484130" r:id="rId15"/>
    <p:sldLayoutId id="2147484093" r:id="rId16"/>
    <p:sldLayoutId id="2147484195" r:id="rId1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1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2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4" Type="http://schemas.openxmlformats.org/officeDocument/2006/relationships/video" Target="../media/media6.mp4"/><Relationship Id="rId5" Type="http://schemas.openxmlformats.org/officeDocument/2006/relationships/slideLayout" Target="../slideLayouts/slideLayout16.xml"/><Relationship Id="rId6" Type="http://schemas.openxmlformats.org/officeDocument/2006/relationships/notesSlide" Target="../notesSlides/notesSlide17.xml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laywrightshorizons.org/media/filer/2015/05/06/qua_ebulletin_backstory.png" TargetMode="External"/><Relationship Id="rId4" Type="http://schemas.openxmlformats.org/officeDocument/2006/relationships/hyperlink" Target="https://amblerfarmersmarket.files.wordpress.com/2014/05/straw.jpg" TargetMode="External"/><Relationship Id="rId5" Type="http://schemas.openxmlformats.org/officeDocument/2006/relationships/hyperlink" Target="http://usamanagement.com/wp-content/uploads/2015/10/Lifeguarding-wave-pool.png" TargetMode="External"/><Relationship Id="rId6" Type="http://schemas.openxmlformats.org/officeDocument/2006/relationships/hyperlink" Target="NULL" TargetMode="External"/><Relationship Id="rId7" Type="http://schemas.openxmlformats.org/officeDocument/2006/relationships/hyperlink" Target="NULL" TargetMode="External"/><Relationship Id="rId8" Type="http://schemas.openxmlformats.org/officeDocument/2006/relationships/hyperlink" Target="https://i.ytimg.com/vi/P0GI-1gja5Q/hqdefault.jpg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9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169565" y="832966"/>
            <a:ext cx="9793088" cy="453650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401" y="1065543"/>
            <a:ext cx="9543999" cy="1963667"/>
          </a:xfrm>
        </p:spPr>
        <p:txBody>
          <a:bodyPr/>
          <a:lstStyle/>
          <a:p>
            <a:r>
              <a:rPr lang="en-US" b="1" dirty="0"/>
              <a:t>Computational Cognitive Systems to M</a:t>
            </a:r>
            <a:r>
              <a:rPr lang="en-US" b="1" dirty="0" smtClean="0"/>
              <a:t>odel </a:t>
            </a:r>
            <a:r>
              <a:rPr lang="en-US" b="1" dirty="0"/>
              <a:t>Information </a:t>
            </a:r>
            <a:r>
              <a:rPr lang="en-US" b="1" dirty="0" smtClean="0"/>
              <a:t>Salience: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72985" y="3444705"/>
            <a:ext cx="8897579" cy="1828779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Ellis L. Brown II</a:t>
            </a:r>
            <a:r>
              <a:rPr lang="en-US" b="1" baseline="30000" dirty="0" smtClean="0">
                <a:solidFill>
                  <a:schemeClr val="bg1"/>
                </a:solidFill>
              </a:rPr>
              <a:t>1</a:t>
            </a:r>
            <a:r>
              <a:rPr lang="en-US" sz="3000" dirty="0" smtClean="0">
                <a:solidFill>
                  <a:schemeClr val="bg1"/>
                </a:solidFill>
              </a:rPr>
              <a:t>, Adriane </a:t>
            </a:r>
            <a:r>
              <a:rPr lang="en-US" sz="3000" dirty="0">
                <a:solidFill>
                  <a:schemeClr val="bg1"/>
                </a:solidFill>
              </a:rPr>
              <a:t>E. Seiffert</a:t>
            </a:r>
            <a:r>
              <a:rPr lang="en-US" sz="3000" baseline="30000" dirty="0">
                <a:solidFill>
                  <a:schemeClr val="bg1"/>
                </a:solidFill>
              </a:rPr>
              <a:t>2</a:t>
            </a:r>
            <a:r>
              <a:rPr lang="en-US" sz="3000" dirty="0">
                <a:solidFill>
                  <a:schemeClr val="bg1"/>
                </a:solidFill>
              </a:rPr>
              <a:t>, Noel Warford</a:t>
            </a:r>
            <a:r>
              <a:rPr lang="en-US" sz="3000" baseline="30000" dirty="0">
                <a:solidFill>
                  <a:schemeClr val="bg1"/>
                </a:solidFill>
              </a:rPr>
              <a:t>1</a:t>
            </a:r>
            <a:r>
              <a:rPr lang="en-US" sz="3000" dirty="0">
                <a:solidFill>
                  <a:schemeClr val="bg1"/>
                </a:solidFill>
              </a:rPr>
              <a:t>, </a:t>
            </a:r>
            <a:r>
              <a:rPr lang="en-US" sz="3000" dirty="0" err="1">
                <a:solidFill>
                  <a:schemeClr val="bg1"/>
                </a:solidFill>
              </a:rPr>
              <a:t>Soobeen</a:t>
            </a:r>
            <a:r>
              <a:rPr lang="en-US" sz="3000" dirty="0">
                <a:solidFill>
                  <a:schemeClr val="bg1"/>
                </a:solidFill>
              </a:rPr>
              <a:t> Park</a:t>
            </a:r>
            <a:r>
              <a:rPr lang="en-US" sz="3000" baseline="30000" dirty="0">
                <a:solidFill>
                  <a:schemeClr val="bg1"/>
                </a:solidFill>
              </a:rPr>
              <a:t>1</a:t>
            </a:r>
            <a:r>
              <a:rPr lang="en-US" sz="3000" dirty="0">
                <a:solidFill>
                  <a:schemeClr val="bg1"/>
                </a:solidFill>
              </a:rPr>
              <a:t>, Maithilee </a:t>
            </a:r>
            <a:r>
              <a:rPr lang="en-US" sz="3000" dirty="0" smtClean="0">
                <a:solidFill>
                  <a:schemeClr val="bg1"/>
                </a:solidFill>
              </a:rPr>
              <a:t>Kunda</a:t>
            </a:r>
            <a:r>
              <a:rPr lang="en-US" sz="3000" baseline="30000" dirty="0" smtClean="0">
                <a:solidFill>
                  <a:schemeClr val="bg1"/>
                </a:solidFill>
              </a:rPr>
              <a:t>1</a:t>
            </a:r>
          </a:p>
          <a:p>
            <a:endParaRPr lang="en-US" sz="1050" dirty="0" smtClean="0">
              <a:solidFill>
                <a:schemeClr val="bg1"/>
              </a:solidFill>
            </a:endParaRPr>
          </a:p>
          <a:p>
            <a:r>
              <a:rPr lang="en-US" sz="2000" baseline="30000" dirty="0" smtClean="0">
                <a:solidFill>
                  <a:schemeClr val="bg1"/>
                </a:solidFill>
              </a:rPr>
              <a:t>1 </a:t>
            </a:r>
            <a:r>
              <a:rPr lang="en-US" sz="2000" dirty="0" smtClean="0">
                <a:solidFill>
                  <a:schemeClr val="bg1"/>
                </a:solidFill>
              </a:rPr>
              <a:t>Dept</a:t>
            </a:r>
            <a:r>
              <a:rPr lang="en-US" sz="2000" dirty="0">
                <a:solidFill>
                  <a:schemeClr val="bg1"/>
                </a:solidFill>
              </a:rPr>
              <a:t>. of </a:t>
            </a:r>
            <a:r>
              <a:rPr lang="en-US" sz="2000" dirty="0" smtClean="0">
                <a:solidFill>
                  <a:schemeClr val="bg1"/>
                </a:solidFill>
              </a:rPr>
              <a:t>EECS, </a:t>
            </a:r>
            <a:r>
              <a:rPr lang="en-US" sz="2000" dirty="0">
                <a:solidFill>
                  <a:schemeClr val="bg1"/>
                </a:solidFill>
              </a:rPr>
              <a:t>Vanderbilt University</a:t>
            </a:r>
          </a:p>
          <a:p>
            <a:r>
              <a:rPr lang="en-US" sz="2000" baseline="30000" dirty="0" smtClean="0">
                <a:solidFill>
                  <a:schemeClr val="bg1"/>
                </a:solidFill>
              </a:rPr>
              <a:t>2 </a:t>
            </a:r>
            <a:r>
              <a:rPr lang="en-US" sz="2000" dirty="0" smtClean="0">
                <a:solidFill>
                  <a:schemeClr val="bg1"/>
                </a:solidFill>
              </a:rPr>
              <a:t>Dept</a:t>
            </a:r>
            <a:r>
              <a:rPr lang="en-US" sz="2000" dirty="0">
                <a:solidFill>
                  <a:schemeClr val="bg1"/>
                </a:solidFill>
              </a:rPr>
              <a:t>. of Psychology, Vanderbilt University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187" b="33498"/>
          <a:stretch/>
        </p:blipFill>
        <p:spPr>
          <a:xfrm>
            <a:off x="385589" y="5812284"/>
            <a:ext cx="1985095" cy="6811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9470" t="22209" r="10361" b="22209"/>
          <a:stretch/>
        </p:blipFill>
        <p:spPr>
          <a:xfrm>
            <a:off x="2689845" y="5641212"/>
            <a:ext cx="4181239" cy="102674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4401" y="2572649"/>
            <a:ext cx="9391482" cy="9048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 err="1" smtClean="0">
                <a:solidFill>
                  <a:srgbClr val="FFB900"/>
                </a:solidFill>
              </a:rPr>
              <a:t>SpatioTemporal</a:t>
            </a:r>
            <a:r>
              <a:rPr lang="en-US" sz="4400" dirty="0" smtClean="0">
                <a:solidFill>
                  <a:srgbClr val="FFB900"/>
                </a:solidFill>
              </a:rPr>
              <a:t> Template-based Search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94822" y="6030097"/>
            <a:ext cx="36939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err="1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103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" y="-1"/>
            <a:ext cx="1243196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0765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zgif-4-a7dfb8bc1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0290" y="604495"/>
            <a:ext cx="7355894" cy="578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178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6000" y="2489150"/>
            <a:ext cx="3319949" cy="2886944"/>
          </a:xfrm>
        </p:spPr>
        <p:txBody>
          <a:bodyPr/>
          <a:lstStyle/>
          <a:p>
            <a:r>
              <a:rPr lang="en-US" dirty="0" smtClean="0"/>
              <a:t>Basic </a:t>
            </a:r>
            <a:r>
              <a:rPr lang="en-US" dirty="0" smtClean="0">
                <a:solidFill>
                  <a:srgbClr val="FFB900"/>
                </a:solidFill>
              </a:rPr>
              <a:t>spatiotemporal</a:t>
            </a:r>
            <a:r>
              <a:rPr lang="en-US" dirty="0" smtClean="0"/>
              <a:t> search task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p</a:t>
            </a:r>
            <a:r>
              <a:rPr lang="en-US" sz="2000" dirty="0" smtClean="0"/>
              <a:t>articipant cannot </a:t>
            </a:r>
            <a:r>
              <a:rPr lang="en-US" sz="2000" dirty="0"/>
              <a:t>respond </a:t>
            </a:r>
            <a:r>
              <a:rPr lang="en-US" sz="2000" dirty="0" smtClean="0"/>
              <a:t>based on instantaneous glance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Target</a:t>
            </a:r>
            <a:r>
              <a:rPr lang="en-US" dirty="0" smtClean="0"/>
              <a:t>: a </a:t>
            </a:r>
            <a:r>
              <a:rPr lang="en-US" dirty="0"/>
              <a:t>spatiotemporal </a:t>
            </a:r>
            <a:r>
              <a:rPr lang="en-US" dirty="0" smtClean="0"/>
              <a:t>“chase event”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smtClean="0"/>
              <a:t>Chase Task</a:t>
            </a:r>
            <a:endParaRPr lang="en-GB" dirty="0"/>
          </a:p>
        </p:txBody>
      </p:sp>
      <p:pic>
        <p:nvPicPr>
          <p:cNvPr id="25" name="chasetask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62053" y="544934"/>
            <a:ext cx="7304019" cy="576729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16470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4548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STTS Agent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727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ame 22"/>
          <p:cNvSpPr/>
          <p:nvPr/>
        </p:nvSpPr>
        <p:spPr bwMode="auto">
          <a:xfrm>
            <a:off x="7013116" y="4411435"/>
            <a:ext cx="842783" cy="1091643"/>
          </a:xfrm>
          <a:prstGeom prst="fram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7165203" y="4879281"/>
            <a:ext cx="158024" cy="155949"/>
          </a:xfrm>
          <a:prstGeom prst="ellipse">
            <a:avLst/>
          </a:prstGeom>
          <a:solidFill>
            <a:srgbClr val="D0DDF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7352950" y="4879281"/>
            <a:ext cx="158024" cy="155949"/>
          </a:xfrm>
          <a:prstGeom prst="ellipse">
            <a:avLst/>
          </a:prstGeom>
          <a:solidFill>
            <a:srgbClr val="D0DDF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7539806" y="4879281"/>
            <a:ext cx="158024" cy="155949"/>
          </a:xfrm>
          <a:prstGeom prst="ellipse">
            <a:avLst/>
          </a:prstGeom>
          <a:solidFill>
            <a:srgbClr val="D0DDF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4149295" y="4438013"/>
            <a:ext cx="1070610" cy="1038482"/>
          </a:xfrm>
          <a:prstGeom prst="ellipse">
            <a:avLst/>
          </a:prstGeom>
          <a:solidFill>
            <a:srgbClr val="000000">
              <a:alpha val="74902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0" y="0"/>
            <a:ext cx="3932238" cy="699452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2868478"/>
          </a:xfrm>
        </p:spPr>
        <p:txBody>
          <a:bodyPr/>
          <a:lstStyle/>
          <a:p>
            <a:r>
              <a:rPr lang="en-GB" dirty="0" smtClean="0"/>
              <a:t>Multidimensional spatiotemporal projection</a:t>
            </a:r>
          </a:p>
          <a:p>
            <a:r>
              <a:rPr lang="en-GB" dirty="0" smtClean="0"/>
              <a:t>2D mental “movie” predicting motion of a chaser over time</a:t>
            </a:r>
          </a:p>
          <a:p>
            <a:pPr lvl="1"/>
            <a:r>
              <a:rPr lang="en-GB" dirty="0" smtClean="0"/>
              <a:t>Extends straight towards prey</a:t>
            </a:r>
          </a:p>
          <a:p>
            <a:pPr lvl="1"/>
            <a:endParaRPr lang="en-GB" dirty="0"/>
          </a:p>
        </p:txBody>
      </p:sp>
      <p:sp>
        <p:nvSpPr>
          <p:cNvPr id="55" name="Text Placeholder 54"/>
          <p:cNvSpPr>
            <a:spLocks noGrp="1"/>
          </p:cNvSpPr>
          <p:nvPr>
            <p:ph type="body" sz="quarter" idx="13"/>
          </p:nvPr>
        </p:nvSpPr>
        <p:spPr>
          <a:xfrm>
            <a:off x="306000" y="2941200"/>
            <a:ext cx="3319949" cy="849463"/>
          </a:xfrm>
        </p:spPr>
        <p:txBody>
          <a:bodyPr/>
          <a:lstStyle/>
          <a:p>
            <a:r>
              <a:rPr lang="en-US" dirty="0" smtClean="0"/>
              <a:t>Basis of the STTS Agent architecture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FFB900"/>
                </a:solidFill>
              </a:rPr>
              <a:t>Templates</a:t>
            </a:r>
            <a:r>
              <a:rPr lang="en-GB" dirty="0" smtClean="0"/>
              <a:t> explained</a:t>
            </a:r>
            <a:endParaRPr lang="en-GB" dirty="0">
              <a:solidFill>
                <a:srgbClr val="FFB900"/>
              </a:solidFill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4147269" y="4438013"/>
            <a:ext cx="1070610" cy="1038482"/>
          </a:xfrm>
          <a:prstGeom prst="ellipse">
            <a:avLst/>
          </a:prstGeom>
          <a:solidFill>
            <a:srgbClr val="00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43" name="Straight Connector 42"/>
          <p:cNvCxnSpPr>
            <a:stCxn id="24" idx="6"/>
            <a:endCxn id="62" idx="2"/>
          </p:cNvCxnSpPr>
          <p:nvPr/>
        </p:nvCxnSpPr>
        <p:spPr>
          <a:xfrm>
            <a:off x="5217879" y="4957254"/>
            <a:ext cx="5803490" cy="4621"/>
          </a:xfrm>
          <a:prstGeom prst="line">
            <a:avLst/>
          </a:prstGeom>
          <a:ln>
            <a:solidFill>
              <a:schemeClr val="tx1">
                <a:alpha val="25000"/>
              </a:schemeClr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rame 2"/>
          <p:cNvSpPr/>
          <p:nvPr/>
        </p:nvSpPr>
        <p:spPr bwMode="auto">
          <a:xfrm>
            <a:off x="4939894" y="4411435"/>
            <a:ext cx="790118" cy="1091643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Frame 9"/>
          <p:cNvSpPr/>
          <p:nvPr/>
        </p:nvSpPr>
        <p:spPr bwMode="auto">
          <a:xfrm>
            <a:off x="5630968" y="4411435"/>
            <a:ext cx="790118" cy="1091643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Frame 10"/>
          <p:cNvSpPr/>
          <p:nvPr/>
        </p:nvSpPr>
        <p:spPr bwMode="auto">
          <a:xfrm>
            <a:off x="6322043" y="4411435"/>
            <a:ext cx="790118" cy="1091643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Frame 15"/>
          <p:cNvSpPr/>
          <p:nvPr/>
        </p:nvSpPr>
        <p:spPr bwMode="auto">
          <a:xfrm>
            <a:off x="7756855" y="4411435"/>
            <a:ext cx="790118" cy="1091643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Frame 16"/>
          <p:cNvSpPr/>
          <p:nvPr/>
        </p:nvSpPr>
        <p:spPr bwMode="auto">
          <a:xfrm>
            <a:off x="8447928" y="4411435"/>
            <a:ext cx="790118" cy="1091643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8" name="Frame 17"/>
          <p:cNvSpPr/>
          <p:nvPr/>
        </p:nvSpPr>
        <p:spPr bwMode="auto">
          <a:xfrm>
            <a:off x="9139002" y="4411435"/>
            <a:ext cx="790118" cy="1091643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4991202" y="5917765"/>
            <a:ext cx="4910139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779246" y="5782486"/>
            <a:ext cx="1202328" cy="788961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time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066110" y="5391927"/>
            <a:ext cx="741292" cy="57899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t=0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772683" y="5391926"/>
            <a:ext cx="741292" cy="57899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t=1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467851" y="5391926"/>
            <a:ext cx="741292" cy="57899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t=2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869593" y="5378945"/>
            <a:ext cx="823052" cy="57899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t=28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576166" y="5378943"/>
            <a:ext cx="823052" cy="57899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t=29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271334" y="5378943"/>
            <a:ext cx="823052" cy="57899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t=30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1002470" y="5400700"/>
            <a:ext cx="1446723" cy="517065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Prey 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(t=0)</a:t>
            </a: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22" y="4835634"/>
            <a:ext cx="2793784" cy="1735810"/>
          </a:xfrm>
          <a:prstGeom prst="rect">
            <a:avLst/>
          </a:prstGeom>
        </p:spPr>
      </p:pic>
      <p:sp>
        <p:nvSpPr>
          <p:cNvPr id="62" name="Oval 61"/>
          <p:cNvSpPr/>
          <p:nvPr/>
        </p:nvSpPr>
        <p:spPr bwMode="auto">
          <a:xfrm>
            <a:off x="11021369" y="4442634"/>
            <a:ext cx="1070610" cy="1038482"/>
          </a:xfrm>
          <a:prstGeom prst="ellipse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84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4542E-6 3.8266E-6 L 0.37912 0.0009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956" y="4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115 0.00068 0.00243 0.00181 0.0037 0.00181 C 0.01021 0.00181 0.01072 0.00091 0.01519 -0.00159 C 0.0171 -0.00386 0.01876 -0.00726 0.02093 -0.0084 L 0.02668 -0.0118 C 0.02757 -0.01294 0.02847 -0.01453 0.02949 -0.01521 C 0.03191 -0.01702 0.03625 -0.01929 0.03906 -0.02043 C 0.04072 -0.02088 0.04225 -0.02134 0.04391 -0.02202 C 0.04519 -0.02247 0.04634 -0.02315 0.04761 -0.02361 C 0.05655 -0.02315 0.06548 -0.02338 0.07442 -0.02202 C 0.07646 -0.02179 0.0785 -0.02066 0.08016 -0.01861 C 0.08272 -0.01566 0.08387 -0.01475 0.08591 -0.01022 C 0.08731 -0.00704 0.08974 0 0.08974 0 C 0.08999 0.00181 0.08986 0.00386 0.09063 0.00499 C 0.0914 0.00635 0.09255 0.0059 0.09344 0.00681 C 0.09459 0.00772 0.09535 0.0093 0.09637 0.01021 C 0.09816 0.01157 0.1002 0.01248 0.10212 0.01362 L 0.11361 0.02043 C 0.11361 0.02043 0.11922 0.02383 0.11922 0.02383 C 0.12318 0.02496 0.12522 0.02519 0.1288 0.02723 C 0.13071 0.02814 0.13263 0.0295 0.13454 0.03064 L 0.14309 0.03563 L 0.14884 0.03904 L 0.15177 0.04062 C 0.15688 0.04675 0.15382 0.04267 0.16033 0.05424 C 0.16122 0.05606 0.16186 0.05855 0.16314 0.05946 L 0.16607 0.06105 C 0.16888 0.0606 0.17182 0.05969 0.17462 0.05946 C 0.18164 0.05855 0.18866 0.05901 0.19569 0.05765 C 0.1976 0.05719 0.19939 0.0547 0.20143 0.05424 L 0.20896 0.05265 C 0.23538 0.05311 0.26181 0.05265 0.28823 0.05424 C 0.29091 0.05447 0.29334 0.05651 0.29589 0.05765 L 0.29972 0.05946 C 0.301 0.05992 0.30227 0.06037 0.30355 0.06105 L 0.30929 0.06446 C 0.31019 0.06491 0.31121 0.06582 0.3121 0.06604 L 0.31593 0.06786 C 0.3195 0.06718 0.32295 0.06695 0.3264 0.06604 C 0.32742 0.06582 0.32831 0.06491 0.32933 0.06446 C 0.33776 0.06014 0.32908 0.06514 0.33597 0.06105 C 0.33852 0.06173 0.34108 0.06173 0.34363 0.06264 C 0.34555 0.06355 0.34746 0.06491 0.34937 0.06604 L 0.35793 0.07126 L 0.36367 0.07467 C 0.36469 0.07512 0.36559 0.07603 0.36661 0.07626 L 0.37605 0.07807 C 0.37695 0.0783 0.38167 0.08034 0.38282 0.08148 C 0.38767 0.08624 0.38754 0.08647 0.39048 0.09169 " pathEditMode="relative" ptsTypes="AAAAAAAAAAAAAAAAAAAAAAAAAAAAAAAAAAAAAAAAAAAAAAAAA">
                                      <p:cBhvr>
                                        <p:cTn id="8" dur="5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37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61425E-6 2.9369E-6 L 0.05247 0.11915 C 0.06344 0.14616 0.07991 0.16114 0.09714 0.16114 C 0.1168 0.16114 0.1325 0.14616 0.14348 0.11915 L 0.19607 2.9369E-6 " pathEditMode="relative" rAng="0" ptsTypes="AAAAA">
                                      <p:cBhvr>
                                        <p:cTn id="10" dur="5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3" y="80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24" grpId="0" animBg="1"/>
      <p:bldP spid="62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417543" cy="4210383"/>
          </a:xfrm>
        </p:spPr>
        <p:txBody>
          <a:bodyPr/>
          <a:lstStyle/>
          <a:p>
            <a:r>
              <a:rPr lang="en-US" dirty="0"/>
              <a:t>#</a:t>
            </a:r>
            <a:r>
              <a:rPr lang="en-US" dirty="0" smtClean="0"/>
              <a:t> Templates</a:t>
            </a:r>
          </a:p>
          <a:p>
            <a:pPr lvl="1"/>
            <a:r>
              <a:rPr lang="en-US" dirty="0" smtClean="0"/>
              <a:t>How many templates the agent can simultaneously attend to</a:t>
            </a:r>
            <a:endParaRPr lang="en-US" dirty="0"/>
          </a:p>
          <a:p>
            <a:r>
              <a:rPr lang="en-US" dirty="0" smtClean="0"/>
              <a:t>Length of template</a:t>
            </a:r>
          </a:p>
          <a:p>
            <a:pPr lvl="1"/>
            <a:r>
              <a:rPr lang="en-US" dirty="0" smtClean="0"/>
              <a:t># </a:t>
            </a:r>
            <a:r>
              <a:rPr lang="en-US" dirty="0" err="1" smtClean="0"/>
              <a:t>timesteps</a:t>
            </a:r>
            <a:endParaRPr lang="en-US" dirty="0"/>
          </a:p>
          <a:p>
            <a:r>
              <a:rPr lang="en-US" dirty="0" smtClean="0"/>
              <a:t>Distribution method</a:t>
            </a:r>
          </a:p>
          <a:p>
            <a:pPr lvl="1"/>
            <a:r>
              <a:rPr lang="en-US" dirty="0" smtClean="0"/>
              <a:t>How the agent selects next chaser to consider</a:t>
            </a:r>
          </a:p>
          <a:p>
            <a:r>
              <a:rPr lang="en-US" dirty="0" smtClean="0"/>
              <a:t>Evaluation method</a:t>
            </a:r>
          </a:p>
          <a:p>
            <a:pPr lvl="1"/>
            <a:r>
              <a:rPr lang="en-US" dirty="0" smtClean="0"/>
              <a:t>How the agent decides if target detected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2179058"/>
          </a:xfrm>
        </p:spPr>
        <p:txBody>
          <a:bodyPr/>
          <a:lstStyle/>
          <a:p>
            <a:r>
              <a:rPr lang="en-US" dirty="0" smtClean="0"/>
              <a:t>Essential STTS Agent </a:t>
            </a:r>
            <a:r>
              <a:rPr lang="en-US" dirty="0" smtClean="0">
                <a:solidFill>
                  <a:srgbClr val="FFB900"/>
                </a:solidFill>
              </a:rPr>
              <a:t>Parameters</a:t>
            </a:r>
            <a:endParaRPr lang="en-US" dirty="0">
              <a:solidFill>
                <a:srgbClr val="FFB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9731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8" y="2125662"/>
            <a:ext cx="11887200" cy="1181862"/>
          </a:xfrm>
        </p:spPr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3729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zgif.com-video-cutt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20174" y="601498"/>
            <a:ext cx="6016301" cy="5791528"/>
          </a:xfrm>
          <a:prstGeom prst="rect">
            <a:avLst/>
          </a:prstGeom>
        </p:spPr>
      </p:pic>
      <p:pic>
        <p:nvPicPr>
          <p:cNvPr id="6" name="ezgif-4-a5f23218f5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601498"/>
            <a:ext cx="6016302" cy="579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1797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28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Chart 15"/>
          <p:cNvGraphicFramePr/>
          <p:nvPr>
            <p:extLst>
              <p:ext uri="{D42A27DB-BD31-4B8C-83A1-F6EECF244321}">
                <p14:modId xmlns:p14="http://schemas.microsoft.com/office/powerpoint/2010/main" val="551461949"/>
              </p:ext>
            </p:extLst>
          </p:nvPr>
        </p:nvGraphicFramePr>
        <p:xfrm>
          <a:off x="0" y="683789"/>
          <a:ext cx="6218237" cy="5616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1382856755"/>
              </p:ext>
            </p:extLst>
          </p:nvPr>
        </p:nvGraphicFramePr>
        <p:xfrm>
          <a:off x="6002213" y="683789"/>
          <a:ext cx="6290245" cy="5616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6520" y="6441885"/>
            <a:ext cx="4883453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</a:rPr>
              <a:t>note: each datum is the average result from 1000 trials</a:t>
            </a:r>
          </a:p>
        </p:txBody>
      </p:sp>
    </p:spTree>
    <p:extLst>
      <p:ext uri="{BB962C8B-B14F-4D97-AF65-F5344CB8AC3E}">
        <p14:creationId xmlns:p14="http://schemas.microsoft.com/office/powerpoint/2010/main" val="11201274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97557" y="2941200"/>
            <a:ext cx="3528393" cy="1588127"/>
          </a:xfrm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Lay groundwork for more research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rgbClr val="FFB900"/>
                </a:solidFill>
              </a:rPr>
              <a:t>Understand attentional bottlenecks</a:t>
            </a:r>
            <a:endParaRPr lang="en-US" dirty="0">
              <a:solidFill>
                <a:srgbClr val="FFB900"/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9285" y="184894"/>
            <a:ext cx="3924365" cy="29432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6389" y="3353246"/>
            <a:ext cx="4600844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5070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3877985"/>
          </a:xfrm>
        </p:spPr>
        <p:txBody>
          <a:bodyPr/>
          <a:lstStyle/>
          <a:p>
            <a:r>
              <a:rPr lang="en-GB" dirty="0" smtClean="0"/>
              <a:t>Very common human task</a:t>
            </a:r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defTabSz="914400"/>
            <a:r>
              <a:rPr lang="en-GB" dirty="0" smtClean="0">
                <a:solidFill>
                  <a:srgbClr val="FFB900"/>
                </a:solidFill>
              </a:rPr>
              <a:t>Static Visuospatial Target</a:t>
            </a:r>
          </a:p>
          <a:p>
            <a:pPr defTabSz="914400"/>
            <a:r>
              <a:rPr lang="en-GB" dirty="0" smtClean="0"/>
              <a:t>Existence </a:t>
            </a:r>
            <a:r>
              <a:rPr lang="en-GB" dirty="0"/>
              <a:t>defined by </a:t>
            </a:r>
            <a:r>
              <a:rPr lang="en-GB" dirty="0" smtClean="0"/>
              <a:t>features:</a:t>
            </a:r>
          </a:p>
          <a:p>
            <a:pPr marL="342900" indent="-342900" defTabSz="914400">
              <a:buFont typeface="Arial" charset="0"/>
              <a:buChar char="•"/>
            </a:pPr>
            <a:r>
              <a:rPr lang="en-GB" dirty="0" smtClean="0"/>
              <a:t>visual</a:t>
            </a:r>
          </a:p>
          <a:p>
            <a:pPr marL="342900" indent="-342900" defTabSz="914400">
              <a:buFont typeface="Arial" charset="0"/>
              <a:buChar char="•"/>
            </a:pPr>
            <a:r>
              <a:rPr lang="en-GB" dirty="0"/>
              <a:t>f</a:t>
            </a:r>
            <a:r>
              <a:rPr lang="en-GB" dirty="0" smtClean="0"/>
              <a:t>ixed in time</a:t>
            </a:r>
          </a:p>
          <a:p>
            <a:pPr defTabSz="914400"/>
            <a:endParaRPr lang="en-GB" dirty="0" smtClean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4850085" y="5452104"/>
            <a:ext cx="7129190" cy="960263"/>
          </a:xfrm>
        </p:spPr>
        <p:txBody>
          <a:bodyPr/>
          <a:lstStyle/>
          <a:p>
            <a:r>
              <a:rPr lang="en-US" sz="2800" b="1" i="1" dirty="0"/>
              <a:t>Information Salience: </a:t>
            </a:r>
            <a:r>
              <a:rPr lang="en-US" sz="2800" dirty="0" smtClean="0">
                <a:latin typeface="Segoe UI Light" pitchFamily="34" charset="0"/>
              </a:rPr>
              <a:t>how much </a:t>
            </a:r>
            <a:r>
              <a:rPr lang="en-US" sz="2800" dirty="0">
                <a:latin typeface="Segoe UI Light" pitchFamily="34" charset="0"/>
              </a:rPr>
              <a:t>a person notices a particular piece of visual </a:t>
            </a:r>
            <a:r>
              <a:rPr lang="en-US" sz="2800" dirty="0" smtClean="0">
                <a:latin typeface="Segoe UI Light" pitchFamily="34" charset="0"/>
              </a:rPr>
              <a:t>information</a:t>
            </a:r>
            <a:endParaRPr lang="en-US" sz="2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595480" cy="1514261"/>
          </a:xfrm>
        </p:spPr>
        <p:txBody>
          <a:bodyPr/>
          <a:lstStyle/>
          <a:p>
            <a:r>
              <a:rPr lang="en-US" smtClean="0"/>
              <a:t>Visual Search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7838" y="2311346"/>
            <a:ext cx="4071437" cy="26143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5989" y="1793246"/>
            <a:ext cx="3407552" cy="2295908"/>
          </a:xfrm>
          <a:prstGeom prst="rect">
            <a:avLst/>
          </a:prstGeom>
        </p:spPr>
      </p:pic>
      <p:sp>
        <p:nvSpPr>
          <p:cNvPr id="10" name="Text Placeholder 6"/>
          <p:cNvSpPr txBox="1">
            <a:spLocks/>
          </p:cNvSpPr>
          <p:nvPr/>
        </p:nvSpPr>
        <p:spPr>
          <a:xfrm>
            <a:off x="4556414" y="516287"/>
            <a:ext cx="7273925" cy="6278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200" kern="1200" spc="0" baseline="0">
                <a:solidFill>
                  <a:srgbClr val="0078D7"/>
                </a:soli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 smtClean="0">
                <a:solidFill>
                  <a:srgbClr val="5B5B5B"/>
                </a:solidFill>
              </a:rPr>
              <a:t>“Traditional” visual </a:t>
            </a:r>
            <a:r>
              <a:rPr lang="en-GB" dirty="0">
                <a:solidFill>
                  <a:srgbClr val="5B5B5B"/>
                </a:solidFill>
              </a:rPr>
              <a:t>s</a:t>
            </a:r>
            <a:r>
              <a:rPr lang="en-GB" dirty="0" smtClean="0">
                <a:solidFill>
                  <a:srgbClr val="5B5B5B"/>
                </a:solidFill>
              </a:rPr>
              <a:t>earch</a:t>
            </a:r>
            <a:endParaRPr lang="en-GB" dirty="0">
              <a:solidFill>
                <a:srgbClr val="5B5B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8529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27" b="33529"/>
          <a:stretch/>
        </p:blipFill>
        <p:spPr>
          <a:xfrm>
            <a:off x="7759415" y="4505374"/>
            <a:ext cx="3521084" cy="11599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894" r="15962" b="33529"/>
          <a:stretch/>
        </p:blipFill>
        <p:spPr>
          <a:xfrm>
            <a:off x="-3027" y="5468965"/>
            <a:ext cx="10738882" cy="19638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94" t="33527" b="61000"/>
          <a:stretch/>
        </p:blipFill>
        <p:spPr>
          <a:xfrm>
            <a:off x="10391674" y="4505374"/>
            <a:ext cx="2041774" cy="19271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9470" t="22209" r="10361" b="22209"/>
          <a:stretch/>
        </p:blipFill>
        <p:spPr>
          <a:xfrm>
            <a:off x="256871" y="5829556"/>
            <a:ext cx="3801126" cy="93340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45629" y="1265014"/>
            <a:ext cx="6714082" cy="170200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Slides will be available at</a:t>
            </a:r>
            <a:r>
              <a:rPr lang="en-US" sz="48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:</a:t>
            </a:r>
            <a:endParaRPr lang="en-US" sz="4800" u="sng" dirty="0" smtClean="0">
              <a:solidFill>
                <a:srgbClr val="0078D7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 dirty="0" smtClean="0">
                <a:solidFill>
                  <a:schemeClr val="bg1">
                    <a:lumMod val="75000"/>
                  </a:schemeClr>
                </a:solidFill>
              </a:rPr>
              <a:t>http://</a:t>
            </a:r>
            <a:r>
              <a:rPr lang="en-US" sz="4800" b="1" dirty="0" err="1" smtClean="0">
                <a:solidFill>
                  <a:srgbClr val="0078D7"/>
                </a:solidFill>
              </a:rPr>
              <a:t>ellisbrown.me</a:t>
            </a:r>
            <a:endParaRPr lang="en-US" sz="4800" b="1" dirty="0" smtClean="0">
              <a:solidFill>
                <a:srgbClr val="0078D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39680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Image 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4542782"/>
          </a:xfrm>
        </p:spPr>
        <p:txBody>
          <a:bodyPr/>
          <a:lstStyle/>
          <a:p>
            <a:r>
              <a:rPr lang="en-US" sz="2400" dirty="0" smtClean="0">
                <a:hlinkClick r:id="rId3"/>
              </a:rPr>
              <a:t>https</a:t>
            </a:r>
            <a:r>
              <a:rPr lang="en-US" sz="2400" dirty="0">
                <a:hlinkClick r:id="rId3"/>
              </a:rPr>
              <a:t>://</a:t>
            </a:r>
            <a:r>
              <a:rPr lang="en-US" sz="2400" dirty="0" smtClean="0">
                <a:hlinkClick r:id="rId3"/>
              </a:rPr>
              <a:t>www.playwrightshorizons.org/media/filer/2015/05/06/qua_ebulletin_backstory.png</a:t>
            </a:r>
            <a:endParaRPr lang="en-US" sz="2400" dirty="0"/>
          </a:p>
          <a:p>
            <a:r>
              <a:rPr lang="en-US" sz="2400" dirty="0">
                <a:hlinkClick r:id="rId4"/>
              </a:rPr>
              <a:t>https://</a:t>
            </a:r>
            <a:r>
              <a:rPr lang="en-US" sz="2400" dirty="0" smtClean="0">
                <a:hlinkClick r:id="rId4"/>
              </a:rPr>
              <a:t>amblerfarmersmarket.files.wordpress.com/2014/05/straw.jpg</a:t>
            </a:r>
            <a:endParaRPr lang="en-US" sz="2400" dirty="0"/>
          </a:p>
          <a:p>
            <a:r>
              <a:rPr lang="en-US" sz="2400" dirty="0">
                <a:hlinkClick r:id="rId5"/>
              </a:rPr>
              <a:t>http://</a:t>
            </a:r>
            <a:r>
              <a:rPr lang="en-US" sz="2400" dirty="0" smtClean="0">
                <a:hlinkClick r:id="rId5"/>
              </a:rPr>
              <a:t>usamanagement.com/wp-content/uploads/2015/10/Lifeguarding-wave-pool.png</a:t>
            </a:r>
            <a:endParaRPr lang="en-US" sz="2400" dirty="0"/>
          </a:p>
          <a:p>
            <a:r>
              <a:rPr lang="en-US" sz="2400" dirty="0">
                <a:hlinkClick r:id="rId6" invalidUrl="http://aemstatic-ww1.azureedge.net/content/dam/avi/online-articles/2015/March/Rockwell Collins HGS.jpg"/>
              </a:rPr>
              <a:t>http://</a:t>
            </a:r>
            <a:r>
              <a:rPr lang="en-US" sz="2400" dirty="0" smtClean="0">
                <a:hlinkClick r:id="rId7" invalidUrl="http://aemstatic-ww1.azureedge.net/content/dam/avi/online-articles/2015/March/Rockwell Collins HGS.jpg"/>
              </a:rPr>
              <a:t>aemstatic-ww1.azureedge.net/content/dam/avi/online-articles/2015/March/Rockwell%20Collins%20HGS.jpg</a:t>
            </a:r>
            <a:endParaRPr lang="en-US" sz="2400" dirty="0" smtClean="0"/>
          </a:p>
          <a:p>
            <a:r>
              <a:rPr lang="en-US" sz="2400" dirty="0">
                <a:hlinkClick r:id="rId8"/>
              </a:rPr>
              <a:t>https://</a:t>
            </a:r>
            <a:r>
              <a:rPr lang="en-US" sz="2400" dirty="0" smtClean="0">
                <a:hlinkClick r:id="rId8"/>
              </a:rPr>
              <a:t>i.ytimg.com/vi/P0GI-1gja5Q/hqdefault.jpg</a:t>
            </a: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506383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05350" y="1079500"/>
            <a:ext cx="7273925" cy="638944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B5B5B"/>
                </a:solidFill>
              </a:rPr>
              <a:t>D</a:t>
            </a:r>
            <a:r>
              <a:rPr lang="en-US" dirty="0" smtClean="0">
                <a:solidFill>
                  <a:srgbClr val="5B5B5B"/>
                </a:solidFill>
              </a:rPr>
              <a:t>ifferent </a:t>
            </a:r>
            <a:r>
              <a:rPr lang="en-US" dirty="0">
                <a:solidFill>
                  <a:srgbClr val="5B5B5B"/>
                </a:solidFill>
              </a:rPr>
              <a:t>information processing </a:t>
            </a:r>
            <a:r>
              <a:rPr lang="en-US" dirty="0" smtClean="0">
                <a:solidFill>
                  <a:srgbClr val="5B5B5B"/>
                </a:solidFill>
              </a:rPr>
              <a:t>requirements</a:t>
            </a:r>
          </a:p>
          <a:p>
            <a:r>
              <a:rPr lang="en-US" dirty="0" smtClean="0"/>
              <a:t>Target-detection process has </a:t>
            </a:r>
            <a:r>
              <a:rPr lang="en-US" dirty="0"/>
              <a:t>a temporal dimension 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06000" y="2941200"/>
            <a:ext cx="3391957" cy="2474524"/>
          </a:xfrm>
        </p:spPr>
        <p:txBody>
          <a:bodyPr/>
          <a:lstStyle/>
          <a:p>
            <a:pPr defTabSz="914400"/>
            <a:r>
              <a:rPr lang="en-GB" dirty="0" smtClean="0">
                <a:solidFill>
                  <a:srgbClr val="FFB900"/>
                </a:solidFill>
              </a:rPr>
              <a:t>Spatiotemporal Target</a:t>
            </a:r>
          </a:p>
          <a:p>
            <a:pPr defTabSz="914400"/>
            <a:r>
              <a:rPr lang="en-GB" dirty="0" smtClean="0"/>
              <a:t>Existence </a:t>
            </a:r>
            <a:r>
              <a:rPr lang="en-GB" dirty="0"/>
              <a:t>defined by </a:t>
            </a:r>
            <a:r>
              <a:rPr lang="en-GB" dirty="0" smtClean="0"/>
              <a:t>features:</a:t>
            </a:r>
          </a:p>
          <a:p>
            <a:pPr marL="342900" indent="-342900" defTabSz="914400">
              <a:buFont typeface="Arial" charset="0"/>
              <a:buChar char="•"/>
            </a:pPr>
            <a:r>
              <a:rPr lang="en-GB" dirty="0" smtClean="0"/>
              <a:t>visual</a:t>
            </a:r>
          </a:p>
          <a:p>
            <a:pPr marL="342900" indent="-342900" defTabSz="914400">
              <a:buFont typeface="Arial" charset="0"/>
              <a:buChar char="•"/>
            </a:pPr>
            <a:r>
              <a:rPr lang="en-GB" dirty="0"/>
              <a:t>v</a:t>
            </a:r>
            <a:r>
              <a:rPr lang="en-GB" dirty="0" smtClean="0"/>
              <a:t>ariant over time</a:t>
            </a:r>
            <a:endParaRPr lang="en-GB" dirty="0"/>
          </a:p>
          <a:p>
            <a:pPr defTabSz="914400"/>
            <a:endParaRPr lang="en-GB" dirty="0" smtClean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600400" cy="1514261"/>
          </a:xfrm>
        </p:spPr>
        <p:txBody>
          <a:bodyPr/>
          <a:lstStyle/>
          <a:p>
            <a:r>
              <a:rPr lang="en-US" dirty="0" smtClean="0"/>
              <a:t>Visual Search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325" y="3209230"/>
            <a:ext cx="4847687" cy="322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3121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705350" y="616942"/>
            <a:ext cx="7273925" cy="1514261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5B5B5B"/>
                </a:solidFill>
              </a:rPr>
              <a:t>“A Computational Cognitive Architecture to model Human Visual Search for Spatiotemporal Targets”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6000" y="2941200"/>
            <a:ext cx="3319949" cy="849463"/>
          </a:xfrm>
        </p:spPr>
        <p:txBody>
          <a:bodyPr/>
          <a:lstStyle/>
          <a:p>
            <a:r>
              <a:rPr lang="en-US" dirty="0"/>
              <a:t>Computational cognitive architecture 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4752000" y="5328000"/>
            <a:ext cx="7227275" cy="1071062"/>
          </a:xfrm>
        </p:spPr>
        <p:txBody>
          <a:bodyPr/>
          <a:lstStyle/>
          <a:p>
            <a:r>
              <a:rPr lang="en-US" dirty="0" smtClean="0"/>
              <a:t>Support </a:t>
            </a:r>
            <a:r>
              <a:rPr lang="en-US" dirty="0"/>
              <a:t>computational research into this alternative type of visual search 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241573" y="1062241"/>
            <a:ext cx="3456384" cy="1680460"/>
          </a:xfrm>
        </p:spPr>
        <p:txBody>
          <a:bodyPr/>
          <a:lstStyle/>
          <a:p>
            <a:r>
              <a:rPr lang="en-US" sz="3600" b="1" dirty="0" err="1" smtClean="0">
                <a:solidFill>
                  <a:srgbClr val="FFB900"/>
                </a:solidFill>
              </a:rPr>
              <a:t>SpatioTemporal</a:t>
            </a:r>
            <a:r>
              <a:rPr lang="en-US" sz="3600" b="1" dirty="0" smtClean="0">
                <a:solidFill>
                  <a:srgbClr val="FFB900"/>
                </a:solidFill>
              </a:rPr>
              <a:t> </a:t>
            </a:r>
            <a:r>
              <a:rPr lang="en-US" sz="3600" b="1" dirty="0">
                <a:solidFill>
                  <a:srgbClr val="FFB900"/>
                </a:solidFill>
              </a:rPr>
              <a:t>Template-based </a:t>
            </a:r>
            <a:r>
              <a:rPr lang="en-US" sz="3600" b="1" dirty="0" smtClean="0">
                <a:solidFill>
                  <a:srgbClr val="FFB900"/>
                </a:solidFill>
              </a:rPr>
              <a:t>Search </a:t>
            </a:r>
            <a:r>
              <a:rPr lang="en-US" sz="3600" b="1" dirty="0" smtClean="0"/>
              <a:t>(STTS)</a:t>
            </a:r>
            <a:endParaRPr lang="en-GB" dirty="0"/>
          </a:p>
        </p:txBody>
      </p:sp>
      <p:sp>
        <p:nvSpPr>
          <p:cNvPr id="14" name="Text Placeholder 4"/>
          <p:cNvSpPr txBox="1">
            <a:spLocks/>
          </p:cNvSpPr>
          <p:nvPr/>
        </p:nvSpPr>
        <p:spPr>
          <a:xfrm>
            <a:off x="4705350" y="2069711"/>
            <a:ext cx="7417544" cy="222060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200" kern="1200" spc="0" baseline="0">
                <a:solidFill>
                  <a:srgbClr val="0078D7"/>
                </a:soli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>
                <a:solidFill>
                  <a:srgbClr val="5B5B5B"/>
                </a:solidFill>
              </a:rPr>
              <a:t>AAAI-18 Paper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(submitted for blind review)</a:t>
            </a:r>
          </a:p>
          <a:p>
            <a:pPr marL="0" indent="0">
              <a:buNone/>
            </a:pPr>
            <a:r>
              <a:rPr lang="en-US" sz="2000" dirty="0" err="1" smtClean="0"/>
              <a:t>Soobeen</a:t>
            </a:r>
            <a:r>
              <a:rPr lang="en-US" sz="2000" dirty="0" smtClean="0"/>
              <a:t> Park</a:t>
            </a:r>
            <a:r>
              <a:rPr lang="en-US" sz="2000" baseline="30000" dirty="0" smtClean="0"/>
              <a:t>1</a:t>
            </a:r>
            <a:r>
              <a:rPr lang="en-US" sz="2000" dirty="0" smtClean="0"/>
              <a:t>, Ellis </a:t>
            </a:r>
            <a:r>
              <a:rPr lang="en-US" sz="2000" dirty="0"/>
              <a:t>L. Brown </a:t>
            </a:r>
            <a:r>
              <a:rPr lang="en-US" sz="2000" dirty="0" smtClean="0"/>
              <a:t>II</a:t>
            </a:r>
            <a:r>
              <a:rPr lang="en-US" sz="2000" baseline="30000" dirty="0" smtClean="0"/>
              <a:t>1</a:t>
            </a:r>
            <a:r>
              <a:rPr lang="en-US" sz="2000" dirty="0" smtClean="0"/>
              <a:t>, </a:t>
            </a:r>
            <a:r>
              <a:rPr lang="en-US" sz="2000" dirty="0"/>
              <a:t>Noel Warford</a:t>
            </a:r>
            <a:r>
              <a:rPr lang="en-US" sz="2000" baseline="30000" dirty="0"/>
              <a:t>1</a:t>
            </a:r>
            <a:r>
              <a:rPr lang="en-US" sz="2000" dirty="0" smtClean="0"/>
              <a:t> </a:t>
            </a:r>
            <a:r>
              <a:rPr lang="en-US" sz="2000" dirty="0"/>
              <a:t>Adriane E. </a:t>
            </a:r>
            <a:r>
              <a:rPr lang="en-US" sz="2000" dirty="0" smtClean="0"/>
              <a:t>Seiffert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, Kazuhiko Kawamura</a:t>
            </a:r>
            <a:r>
              <a:rPr lang="en-US" sz="2000" baseline="30000" dirty="0" smtClean="0"/>
              <a:t>1</a:t>
            </a:r>
            <a:r>
              <a:rPr lang="en-US" sz="2000" dirty="0" smtClean="0"/>
              <a:t>, Joseph S. </a:t>
            </a:r>
            <a:r>
              <a:rPr lang="en-US" sz="2000" dirty="0" err="1" smtClean="0"/>
              <a:t>Luddin</a:t>
            </a:r>
            <a:r>
              <a:rPr lang="en-US" sz="2000" dirty="0" smtClean="0"/>
              <a:t>, </a:t>
            </a:r>
            <a:r>
              <a:rPr lang="en-US" sz="2000" dirty="0"/>
              <a:t>Maithilee Kunda</a:t>
            </a:r>
            <a:r>
              <a:rPr lang="en-US" sz="2000" baseline="30000" dirty="0"/>
              <a:t>1</a:t>
            </a:r>
          </a:p>
          <a:p>
            <a:pPr marL="0" indent="0">
              <a:buNone/>
            </a:pPr>
            <a:endParaRPr lang="en-US" sz="100" dirty="0"/>
          </a:p>
          <a:p>
            <a:pPr marL="0" indent="0">
              <a:buNone/>
            </a:pPr>
            <a:r>
              <a:rPr lang="en-US" sz="1400" baseline="30000" dirty="0"/>
              <a:t>1 </a:t>
            </a:r>
            <a:r>
              <a:rPr lang="en-US" sz="1400" dirty="0"/>
              <a:t>Dept. of EECS, Vanderbilt University</a:t>
            </a:r>
          </a:p>
          <a:p>
            <a:pPr marL="0" indent="0">
              <a:buNone/>
            </a:pPr>
            <a:r>
              <a:rPr lang="en-US" sz="1400" baseline="30000" dirty="0"/>
              <a:t>2 </a:t>
            </a:r>
            <a:r>
              <a:rPr lang="en-US" sz="1400" dirty="0"/>
              <a:t>Dept. of Psychology, Vanderbilt University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sz="1400" baseline="30000" dirty="0" smtClean="0">
                <a:latin typeface="Segoe UI"/>
              </a:rPr>
              <a:t>3 </a:t>
            </a:r>
            <a:r>
              <a:rPr lang="en-US" sz="1400" dirty="0" smtClean="0">
                <a:latin typeface="Segoe UI"/>
              </a:rPr>
              <a:t>Digital &lt;&gt;</a:t>
            </a:r>
            <a:endParaRPr lang="en-GB" sz="2000" baseline="30000" dirty="0" smtClean="0">
              <a:solidFill>
                <a:srgbClr val="5B5B5B"/>
              </a:solidFill>
            </a:endParaRPr>
          </a:p>
          <a:p>
            <a:pPr marL="342900" lvl="1" indent="0">
              <a:buNone/>
            </a:pPr>
            <a:endParaRPr lang="en-US" baseline="30000" dirty="0" smtClean="0">
              <a:solidFill>
                <a:srgbClr val="5B5B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6835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Chase Task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2816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42" y="-1"/>
            <a:ext cx="12388190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6566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zgif-4-b4305d040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0290" y="621274"/>
            <a:ext cx="7355894" cy="57519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3212195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" y="-1"/>
            <a:ext cx="12431965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06423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zgif-4-17dd2d4fa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0290" y="621273"/>
            <a:ext cx="7355894" cy="5751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223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HITE TEMPLATE">
  <a:themeElements>
    <a:clrScheme name="BT - Blue on white - 2">
      <a:dk1>
        <a:srgbClr val="505050"/>
      </a:dk1>
      <a:lt1>
        <a:srgbClr val="FFFFFF"/>
      </a:lt1>
      <a:dk2>
        <a:srgbClr val="0078D7"/>
      </a:dk2>
      <a:lt2>
        <a:srgbClr val="00BCF2"/>
      </a:lt2>
      <a:accent1>
        <a:srgbClr val="0078D7"/>
      </a:accent1>
      <a:accent2>
        <a:srgbClr val="002050"/>
      </a:accent2>
      <a:accent3>
        <a:srgbClr val="B4009E"/>
      </a:accent3>
      <a:accent4>
        <a:srgbClr val="5C2D91"/>
      </a:accent4>
      <a:accent5>
        <a:srgbClr val="008272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BLUE_2015_1.potx" id="{CA9BE438-1B0F-41E9-BD34-9780A77D52B5}" vid="{6EB7C265-9C81-4626-BD14-B5A4426B07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6C01790-DA4D-4818-AE1B-3BB0877892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630a2e83-186a-4a0f-ab27-bee8a8096abc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Brand_template_16-9_Business_BLUE_2016_1</Template>
  <TotalTime>7778</TotalTime>
  <Words>2085</Words>
  <Application>Microsoft Macintosh PowerPoint</Application>
  <PresentationFormat>Custom</PresentationFormat>
  <Paragraphs>446</Paragraphs>
  <Slides>21</Slides>
  <Notes>21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Mangal</vt:lpstr>
      <vt:lpstr>Segoe UI</vt:lpstr>
      <vt:lpstr>Segoe UI Light</vt:lpstr>
      <vt:lpstr>WHITE TEMPLATE</vt:lpstr>
      <vt:lpstr>Computational Cognitive Systems to Model Information Salience: </vt:lpstr>
      <vt:lpstr>PowerPoint Presentation</vt:lpstr>
      <vt:lpstr>PowerPoint Presentation</vt:lpstr>
      <vt:lpstr>PowerPoint Presentation</vt:lpstr>
      <vt:lpstr>Chase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STTS Agent Architecture</vt:lpstr>
      <vt:lpstr>PowerPoint Presentation</vt:lpstr>
      <vt:lpstr>PowerPoint Presentation</vt:lpstr>
      <vt:lpstr>Experiments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Dr. Maithilee Kunda</Manager>
  <Company>Dept. of EECS, Vanderbilt University</Company>
  <LinksUpToDate>false</LinksUpToDate>
  <SharedDoc>false</SharedDoc>
  <HyperlinkBase/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Cognitive Models of Information Salience</dc:title>
  <dc:subject>SpatioTemporal Template Based Search</dc:subject>
  <dc:creator>Ellis L Brown II</dc:creator>
  <cp:keywords>attention; cognitive architecture; cognitive modeling; spatiotemporal reasoning; visual search</cp:keywords>
  <dc:description/>
  <cp:lastModifiedBy>Brown, Ellis Langham</cp:lastModifiedBy>
  <cp:revision>150</cp:revision>
  <dcterms:created xsi:type="dcterms:W3CDTF">2016-06-16T09:25:34Z</dcterms:created>
  <dcterms:modified xsi:type="dcterms:W3CDTF">2018-01-21T16:59:01Z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oduct">
    <vt:lpwstr/>
  </property>
  <property fmtid="{D5CDD505-2E9C-101B-9397-08002B2CF9AE}" pid="3" name="Audience">
    <vt:lpwstr/>
  </property>
  <property fmtid="{D5CDD505-2E9C-101B-9397-08002B2CF9AE}" pid="4" name="Event Venue">
    <vt:lpwstr/>
  </property>
  <property fmtid="{D5CDD505-2E9C-101B-9397-08002B2CF9AE}" pid="5" name="Track">
    <vt:lpwstr/>
  </property>
  <property fmtid="{D5CDD505-2E9C-101B-9397-08002B2CF9AE}" pid="6" name="Event Location">
    <vt:lpwstr/>
  </property>
  <property fmtid="{D5CDD505-2E9C-101B-9397-08002B2CF9AE}" pid="7" name="Campaign">
    <vt:lpwstr/>
  </property>
  <property fmtid="{D5CDD505-2E9C-101B-9397-08002B2CF9AE}" pid="8" name="IsMyDocuments">
    <vt:bool>true</vt:bool>
  </property>
  <property fmtid="{D5CDD505-2E9C-101B-9397-08002B2CF9AE}" pid="9" name="TaxKeyword">
    <vt:lpwstr/>
  </property>
  <property fmtid="{D5CDD505-2E9C-101B-9397-08002B2CF9AE}" pid="10" name="TaxCatchAll">
    <vt:lpwstr/>
  </property>
  <property fmtid="{D5CDD505-2E9C-101B-9397-08002B2CF9AE}" pid="11" name="TaxKeywordTaxHTField">
    <vt:lpwstr/>
  </property>
</Properties>
</file>

<file path=docProps/thumbnail.jpeg>
</file>